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  <p:sldMasterId id="2147483792" r:id="rId2"/>
  </p:sldMasterIdLst>
  <p:notesMasterIdLst>
    <p:notesMasterId r:id="rId41"/>
  </p:notesMasterIdLst>
  <p:handoutMasterIdLst>
    <p:handoutMasterId r:id="rId42"/>
  </p:handoutMasterIdLst>
  <p:sldIdLst>
    <p:sldId id="256" r:id="rId3"/>
    <p:sldId id="261" r:id="rId4"/>
    <p:sldId id="280" r:id="rId5"/>
    <p:sldId id="281" r:id="rId6"/>
    <p:sldId id="282" r:id="rId7"/>
    <p:sldId id="284" r:id="rId8"/>
    <p:sldId id="285" r:id="rId9"/>
    <p:sldId id="286" r:id="rId10"/>
    <p:sldId id="325" r:id="rId11"/>
    <p:sldId id="311" r:id="rId12"/>
    <p:sldId id="289" r:id="rId13"/>
    <p:sldId id="290" r:id="rId14"/>
    <p:sldId id="292" r:id="rId15"/>
    <p:sldId id="293" r:id="rId16"/>
    <p:sldId id="294" r:id="rId17"/>
    <p:sldId id="295" r:id="rId18"/>
    <p:sldId id="296" r:id="rId19"/>
    <p:sldId id="291" r:id="rId20"/>
    <p:sldId id="312" r:id="rId21"/>
    <p:sldId id="313" r:id="rId22"/>
    <p:sldId id="297" r:id="rId23"/>
    <p:sldId id="298" r:id="rId24"/>
    <p:sldId id="299" r:id="rId25"/>
    <p:sldId id="302" r:id="rId26"/>
    <p:sldId id="303" r:id="rId27"/>
    <p:sldId id="314" r:id="rId28"/>
    <p:sldId id="316" r:id="rId29"/>
    <p:sldId id="300" r:id="rId30"/>
    <p:sldId id="304" r:id="rId31"/>
    <p:sldId id="317" r:id="rId32"/>
    <p:sldId id="318" r:id="rId33"/>
    <p:sldId id="305" r:id="rId34"/>
    <p:sldId id="309" r:id="rId35"/>
    <p:sldId id="321" r:id="rId36"/>
    <p:sldId id="307" r:id="rId37"/>
    <p:sldId id="308" r:id="rId38"/>
    <p:sldId id="324" r:id="rId39"/>
    <p:sldId id="283" r:id="rId40"/>
  </p:sldIdLst>
  <p:sldSz cx="12192000" cy="6858000"/>
  <p:notesSz cx="6858000" cy="9144000"/>
  <p:defaultTextStyle>
    <a:defPPr marL="0" marR="0" indent="0" algn="l" defTabSz="4572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1pPr>
    <a:lvl2pPr marL="0" marR="0" indent="228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2pPr>
    <a:lvl3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3pPr>
    <a:lvl4pPr marL="0" marR="0" indent="685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4pPr>
    <a:lvl5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5pPr>
    <a:lvl6pPr marL="0" marR="0" indent="1143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6pPr>
    <a:lvl7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7pPr>
    <a:lvl8pPr marL="0" marR="0" indent="1600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8pPr>
    <a:lvl9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4A1A"/>
    <a:srgbClr val="F37A20"/>
    <a:srgbClr val="FED601"/>
    <a:srgbClr val="CD2626"/>
    <a:srgbClr val="C01012"/>
    <a:srgbClr val="1A3170"/>
    <a:srgbClr val="FED6AA"/>
    <a:srgbClr val="A57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/>
    <p:restoredTop sz="94769"/>
  </p:normalViewPr>
  <p:slideViewPr>
    <p:cSldViewPr>
      <p:cViewPr varScale="1">
        <p:scale>
          <a:sx n="87" d="100"/>
          <a:sy n="87" d="100"/>
        </p:scale>
        <p:origin x="200" y="6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2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latin typeface="Verdana" pitchFamily="-3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GB"/>
              <a:t>Objects First with Java</a:t>
            </a:r>
          </a:p>
        </p:txBody>
      </p:sp>
      <p:sp>
        <p:nvSpPr>
          <p:cNvPr id="2508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5486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latin typeface="Verdana" charset="0"/>
              </a:defRPr>
            </a:lvl1pPr>
          </a:lstStyle>
          <a:p>
            <a:r>
              <a:rPr lang="en-GB" altLang="en-US"/>
              <a:t>© David J. Barnes and Michael Kölling</a:t>
            </a:r>
          </a:p>
        </p:txBody>
      </p:sp>
      <p:sp>
        <p:nvSpPr>
          <p:cNvPr id="2508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791200" y="8686800"/>
            <a:ext cx="1066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200" b="0">
                <a:latin typeface="Verdana" charset="0"/>
              </a:defRPr>
            </a:lvl1pPr>
          </a:lstStyle>
          <a:p>
            <a:fld id="{E5B3F54D-2EFB-694D-BDD0-116E1C3134F6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266142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latin typeface="Times New Roman" pitchFamily="-3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GB"/>
              <a:t>Objects First with Java</a:t>
            </a:r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200" b="0">
                <a:latin typeface="Times New Roman" pitchFamily="-3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50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116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latin typeface="Times New Roman" charset="0"/>
              </a:defRPr>
            </a:lvl1pPr>
          </a:lstStyle>
          <a:p>
            <a:r>
              <a:rPr lang="en-GB" altLang="en-US"/>
              <a:t>© David J. Barnes and Michael Kölling</a:t>
            </a:r>
          </a:p>
        </p:txBody>
      </p:sp>
      <p:sp>
        <p:nvSpPr>
          <p:cNvPr id="1116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200" b="0">
                <a:latin typeface="Times New Roman" charset="0"/>
              </a:defRPr>
            </a:lvl1pPr>
          </a:lstStyle>
          <a:p>
            <a:fld id="{5161F168-2A69-C04D-9756-89FCA0E837B8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4445092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32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32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32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32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32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46083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4608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BF7ACE03-516F-664C-B86D-B60A57B92445}" type="slidenum">
              <a:rPr lang="en-GB" altLang="en-US" sz="1200" b="0">
                <a:latin typeface="Times New Roman" charset="0"/>
              </a:rPr>
              <a:pPr/>
              <a:t>1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460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6086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GB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82833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5299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530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8F97E32D-1448-E142-A7EB-00F20968D2A4}" type="slidenum">
              <a:rPr lang="en-GB" altLang="en-US" sz="1200" b="0">
                <a:latin typeface="Times New Roman" charset="0"/>
              </a:rPr>
              <a:pPr/>
              <a:t>10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53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5302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75239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6323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632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F4DD1B48-62D3-944B-B779-A36BD8F8CDDA}" type="slidenum">
              <a:rPr lang="en-GB" altLang="en-US" sz="1200" b="0">
                <a:latin typeface="Times New Roman" charset="0"/>
              </a:rPr>
              <a:pPr/>
              <a:t>11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63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6326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2122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7347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734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931AF628-FCFF-FC4E-83F9-272DEBEEF811}" type="slidenum">
              <a:rPr lang="en-GB" altLang="en-US" sz="1200" b="0">
                <a:latin typeface="Times New Roman" charset="0"/>
              </a:rPr>
              <a:pPr/>
              <a:t>12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73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7350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1012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8371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837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5E091639-6FC6-8748-8CF7-A01668A1B98E}" type="slidenum">
              <a:rPr lang="en-GB" altLang="en-US" sz="1200" b="0">
                <a:latin typeface="Times New Roman" charset="0"/>
              </a:rPr>
              <a:pPr/>
              <a:t>13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83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8374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42826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9395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939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980E61D5-5510-6847-8B29-EA178F80A8F0}" type="slidenum">
              <a:rPr lang="en-GB" altLang="en-US" sz="1200" b="0">
                <a:latin typeface="Times New Roman" charset="0"/>
              </a:rPr>
              <a:pPr/>
              <a:t>14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93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9398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90478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0419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042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70D7F2AD-B95C-304D-B943-05F481731A9D}" type="slidenum">
              <a:rPr lang="en-GB" altLang="en-US" sz="1200" b="0">
                <a:latin typeface="Times New Roman" charset="0"/>
              </a:rPr>
              <a:pPr/>
              <a:t>15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04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0422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 altLang="en-US" dirty="0">
              <a:latin typeface="Times New Roman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01149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1443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144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F7DB1107-2088-0A42-9453-04792C8F492B}" type="slidenum">
              <a:rPr lang="en-GB" altLang="en-US" sz="1200" b="0">
                <a:latin typeface="Times New Roman" charset="0"/>
              </a:rPr>
              <a:pPr/>
              <a:t>16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144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1446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09416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2467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246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568B5616-A21E-F84E-B343-86BE8C6CE905}" type="slidenum">
              <a:rPr lang="en-GB" altLang="en-US" sz="1200" b="0">
                <a:latin typeface="Times New Roman" charset="0"/>
              </a:rPr>
              <a:pPr/>
              <a:t>17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24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2470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27214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3491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349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0B3561D7-33E8-3E4C-94CE-0AC6BACE02B9}" type="slidenum">
              <a:rPr lang="en-GB" altLang="en-US" sz="1200" b="0">
                <a:latin typeface="Times New Roman" charset="0"/>
              </a:rPr>
              <a:pPr/>
              <a:t>18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34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3494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05713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4515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451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4A82C373-089A-9F4D-AAFD-36D40FDCF07F}" type="slidenum">
              <a:rPr lang="en-GB" altLang="en-US" sz="1200" b="0">
                <a:latin typeface="Times New Roman" charset="0"/>
              </a:rPr>
              <a:pPr/>
              <a:t>19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451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4518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2863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47107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4710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A6B302F8-368B-A047-A906-0EC14FF9A9B3}" type="slidenum">
              <a:rPr lang="en-GB" altLang="en-US" sz="1200" b="0">
                <a:latin typeface="Times New Roman" charset="0"/>
              </a:rPr>
              <a:pPr/>
              <a:t>2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471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7110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54960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5539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554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66B2ECA8-B8CF-494C-8D29-C8B7FA716CC0}" type="slidenum">
              <a:rPr lang="en-GB" altLang="en-US" sz="1200" b="0">
                <a:latin typeface="Times New Roman" charset="0"/>
              </a:rPr>
              <a:pPr/>
              <a:t>20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554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5542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6083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6563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656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2FCE7484-9B1E-8545-8255-3931BA4415F3}" type="slidenum">
              <a:rPr lang="en-GB" altLang="en-US" sz="1200" b="0">
                <a:latin typeface="Times New Roman" charset="0"/>
              </a:rPr>
              <a:pPr/>
              <a:t>21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65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6566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13751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7587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758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65ADB735-2C3E-FC42-8F14-A84F93E33E35}" type="slidenum">
              <a:rPr lang="en-GB" altLang="en-US" sz="1200" b="0">
                <a:latin typeface="Times New Roman" charset="0"/>
              </a:rPr>
              <a:pPr/>
              <a:t>22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75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7590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86063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8611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861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DA5B70FD-3064-254A-806A-3D70720977E8}" type="slidenum">
              <a:rPr lang="en-GB" altLang="en-US" sz="1200" b="0">
                <a:latin typeface="Times New Roman" charset="0"/>
              </a:rPr>
              <a:pPr/>
              <a:t>23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86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8614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08163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2707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270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9A763D16-1B0D-8049-905A-37928DD69651}" type="slidenum">
              <a:rPr lang="en-GB" altLang="en-US" sz="1200" b="0">
                <a:latin typeface="Times New Roman" charset="0"/>
              </a:rPr>
              <a:pPr/>
              <a:t>24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270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2710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94666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3731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373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10F097F4-1905-B74E-9D4B-CD82A20A8645}" type="slidenum">
              <a:rPr lang="en-GB" altLang="en-US" sz="1200" b="0">
                <a:latin typeface="Times New Roman" charset="0"/>
              </a:rPr>
              <a:pPr/>
              <a:t>25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37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3734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76730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69635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6963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BB216BCD-F476-5341-938D-2E051D756FB1}" type="slidenum">
              <a:rPr lang="en-GB" altLang="en-US" sz="1200" b="0">
                <a:latin typeface="Times New Roman" charset="0"/>
              </a:rPr>
              <a:pPr/>
              <a:t>26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696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6963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1161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0659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066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6854E4AD-CD87-D849-9236-FBFE3A624756}" type="slidenum">
              <a:rPr lang="en-GB" altLang="en-US" sz="1200" b="0">
                <a:latin typeface="Times New Roman" charset="0"/>
              </a:rPr>
              <a:pPr/>
              <a:t>27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06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7066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1576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1683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168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4018C0F9-48D2-F140-AC90-4F3566BA55A0}" type="slidenum">
              <a:rPr lang="en-GB" altLang="en-US" sz="1200" b="0">
                <a:latin typeface="Times New Roman" charset="0"/>
              </a:rPr>
              <a:pPr/>
              <a:t>28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16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686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9610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4755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475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21748671-0DF3-5740-A4EA-FDBCD533B41F}" type="slidenum">
              <a:rPr lang="en-GB" altLang="en-US" sz="1200" b="0">
                <a:latin typeface="Times New Roman" charset="0"/>
              </a:rPr>
              <a:pPr/>
              <a:t>29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47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4758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021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48131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4813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FBCF274A-72F7-1A45-B526-1FB83AFFB708}" type="slidenum">
              <a:rPr lang="en-GB" altLang="en-US" sz="1200" b="0">
                <a:latin typeface="Times New Roman" charset="0"/>
              </a:rPr>
              <a:pPr/>
              <a:t>3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481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8134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50101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5779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578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89A0C468-84BC-7544-AFFF-6A52F0647134}" type="slidenum">
              <a:rPr lang="en-GB" altLang="en-US" sz="1200" b="0">
                <a:latin typeface="Times New Roman" charset="0"/>
              </a:rPr>
              <a:pPr/>
              <a:t>30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57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7578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1410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6803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680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2BDBD640-C5E8-044B-899B-0C48A1C51B45}" type="slidenum">
              <a:rPr lang="en-GB" altLang="en-US" sz="1200" b="0">
                <a:latin typeface="Times New Roman" charset="0"/>
              </a:rPr>
              <a:pPr/>
              <a:t>31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68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7680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60074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7827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782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B77CECE7-3728-2845-8CD5-AA32A18A9832}" type="slidenum">
              <a:rPr lang="en-GB" altLang="en-US" sz="1200" b="0">
                <a:latin typeface="Times New Roman" charset="0"/>
              </a:rPr>
              <a:pPr/>
              <a:t>32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78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7830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74658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8851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885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2FD29DC9-5BC8-7B43-9F41-EC86A20553F1}" type="slidenum">
              <a:rPr lang="en-GB" altLang="en-US" sz="1200" b="0">
                <a:latin typeface="Times New Roman" charset="0"/>
              </a:rPr>
              <a:pPr/>
              <a:t>33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88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8854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9759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79875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7987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B5A0DAD8-B531-8343-9F5E-0DF6515581B0}" type="slidenum">
              <a:rPr lang="en-GB" altLang="en-US" sz="1200" b="0">
                <a:latin typeface="Times New Roman" charset="0"/>
              </a:rPr>
              <a:pPr/>
              <a:t>34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798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9878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86991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80899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8090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B16D93E9-8978-9F4E-8334-7951FF11A18B}" type="slidenum">
              <a:rPr lang="en-GB" altLang="en-US" sz="1200" b="0">
                <a:latin typeface="Times New Roman" charset="0"/>
              </a:rPr>
              <a:pPr/>
              <a:t>35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809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902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050132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81923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8192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122340AE-8824-F841-B961-DEB1372ED949}" type="slidenum">
              <a:rPr lang="en-GB" altLang="en-US" sz="1200" b="0">
                <a:latin typeface="Times New Roman" charset="0"/>
              </a:rPr>
              <a:pPr/>
              <a:t>36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819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1926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00319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87043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8704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4CAA1155-9F3D-2F4D-83DA-A5C60D75255C}" type="slidenum">
              <a:rPr lang="en-GB" altLang="en-US" sz="1200" b="0">
                <a:latin typeface="Times New Roman" charset="0"/>
              </a:rPr>
              <a:pPr/>
              <a:t>38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8704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7046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250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49155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4915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348FFC83-4A95-0E42-9A9E-87E649895725}" type="slidenum">
              <a:rPr lang="en-GB" altLang="en-US" sz="1200" b="0">
                <a:latin typeface="Times New Roman" charset="0"/>
              </a:rPr>
              <a:pPr/>
              <a:t>4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491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9158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6670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0179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0180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7339D8C0-687A-604A-80E6-3A287C8999B5}" type="slidenum">
              <a:rPr lang="en-GB" altLang="en-US" sz="1200" b="0">
                <a:latin typeface="Times New Roman" charset="0"/>
              </a:rPr>
              <a:pPr/>
              <a:t>5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01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0182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41592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1203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1204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E2930722-68DC-EC4D-A51E-03A657BAAAA6}" type="slidenum">
              <a:rPr lang="en-GB" altLang="en-US" sz="1200" b="0">
                <a:latin typeface="Times New Roman" charset="0"/>
              </a:rPr>
              <a:pPr/>
              <a:t>6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12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06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2566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2227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2228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24B216BA-A90F-3549-A1C0-728DD66DF07B}" type="slidenum">
              <a:rPr lang="en-GB" altLang="en-US" sz="1200" b="0">
                <a:latin typeface="Times New Roman" charset="0"/>
              </a:rPr>
              <a:pPr/>
              <a:t>7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22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2230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1213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3251" name="Rectangle 6"/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3252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C0960345-8FF5-F544-B740-A130F3B2E20C}" type="slidenum">
              <a:rPr lang="en-GB" altLang="en-US" sz="1200" b="0">
                <a:latin typeface="Times New Roman" charset="0"/>
              </a:rPr>
              <a:pPr/>
              <a:t>8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32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3254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152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420CC2-B1D4-A9F1-F5A6-C7370FE20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829EDC9F-00A3-A3E2-F66E-04D7B11CE3A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GB" sz="1200" b="0">
                <a:latin typeface="Times New Roman" charset="0"/>
              </a:rPr>
              <a:t>Objects First with Java</a:t>
            </a:r>
          </a:p>
        </p:txBody>
      </p:sp>
      <p:sp>
        <p:nvSpPr>
          <p:cNvPr id="53251" name="Rectangle 6">
            <a:extLst>
              <a:ext uri="{FF2B5EF4-FFF2-40B4-BE49-F238E27FC236}">
                <a16:creationId xmlns:a16="http://schemas.microsoft.com/office/drawing/2014/main" id="{7DC94DBD-616D-4AA2-F33F-45B15FA524E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GB" altLang="en-US" sz="1200" b="0">
                <a:latin typeface="Times New Roman" charset="0"/>
              </a:rPr>
              <a:t>© David J. Barnes and Michael Kölling</a:t>
            </a:r>
          </a:p>
        </p:txBody>
      </p:sp>
      <p:sp>
        <p:nvSpPr>
          <p:cNvPr id="53252" name="Rectangle 7">
            <a:extLst>
              <a:ext uri="{FF2B5EF4-FFF2-40B4-BE49-F238E27FC236}">
                <a16:creationId xmlns:a16="http://schemas.microsoft.com/office/drawing/2014/main" id="{3CC96EFA-99CC-6FD7-D9E7-C0D2E4610BC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fld id="{C0960345-8FF5-F544-B740-A130F3B2E20C}" type="slidenum">
              <a:rPr lang="en-GB" altLang="en-US" sz="1200" b="0">
                <a:latin typeface="Times New Roman" charset="0"/>
              </a:rPr>
              <a:pPr/>
              <a:t>9</a:t>
            </a:fld>
            <a:endParaRPr lang="en-GB" altLang="en-US" sz="1200" b="0">
              <a:latin typeface="Times New Roman" charset="0"/>
            </a:endParaRPr>
          </a:p>
        </p:txBody>
      </p:sp>
      <p:sp>
        <p:nvSpPr>
          <p:cNvPr id="53253" name="Rectangle 2">
            <a:extLst>
              <a:ext uri="{FF2B5EF4-FFF2-40B4-BE49-F238E27FC236}">
                <a16:creationId xmlns:a16="http://schemas.microsoft.com/office/drawing/2014/main" id="{7EF78FB6-7B47-865C-F998-798B37CF57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3254" name="Rectangle 3">
            <a:extLst>
              <a:ext uri="{FF2B5EF4-FFF2-40B4-BE49-F238E27FC236}">
                <a16:creationId xmlns:a16="http://schemas.microsoft.com/office/drawing/2014/main" id="{B9AE5AD6-2D4A-4266-F1CB-EB61D5B0C6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GB" dirty="0">
              <a:latin typeface="Times New Roman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6376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B96DA8DB-698C-E8BB-CD36-B364A96646CF}"/>
              </a:ext>
            </a:extLst>
          </p:cNvPr>
          <p:cNvSpPr/>
          <p:nvPr/>
        </p:nvSpPr>
        <p:spPr>
          <a:xfrm>
            <a:off x="728723" y="877418"/>
            <a:ext cx="10734555" cy="5103164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863600" y="2286000"/>
            <a:ext cx="10464801" cy="1143001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dirty="0"/>
          </a:p>
        </p:txBody>
      </p:sp>
      <p:sp>
        <p:nvSpPr>
          <p:cNvPr id="16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957115" y="3465604"/>
            <a:ext cx="10134430" cy="84638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2F4468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1544" y="6360984"/>
            <a:ext cx="495649" cy="49244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82700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400"/>
            </a:lvl1pPr>
            <a:lvl2pPr>
              <a:defRPr sz="40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9137210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729736" y="395556"/>
            <a:ext cx="10747254" cy="1143001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2451364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"/>
          <p:cNvSpPr/>
          <p:nvPr/>
        </p:nvSpPr>
        <p:spPr>
          <a:xfrm>
            <a:off x="736086" y="361950"/>
            <a:ext cx="10734555" cy="121021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729736" y="395556"/>
            <a:ext cx="10747254" cy="1143001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44" name="Objects First with Java - A Practical Introduction using BlueJ, © David J. Barnes, Michael Kölling"/>
          <p:cNvSpPr txBox="1"/>
          <p:nvPr/>
        </p:nvSpPr>
        <p:spPr>
          <a:xfrm>
            <a:off x="2077269" y="6495551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  <p:extLst>
      <p:ext uri="{BB962C8B-B14F-4D97-AF65-F5344CB8AC3E}">
        <p14:creationId xmlns:p14="http://schemas.microsoft.com/office/powerpoint/2010/main" val="383706165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"/>
          <p:cNvSpPr/>
          <p:nvPr/>
        </p:nvSpPr>
        <p:spPr>
          <a:xfrm>
            <a:off x="736086" y="2635906"/>
            <a:ext cx="10734555" cy="121021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729736" y="2669512"/>
            <a:ext cx="10747254" cy="1143001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54" name="Objects First with Java - A Practical Introduction using BlueJ, © David J. Barnes, Michael Kölling"/>
          <p:cNvSpPr txBox="1"/>
          <p:nvPr/>
        </p:nvSpPr>
        <p:spPr>
          <a:xfrm>
            <a:off x="2069906" y="6493542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  <p:extLst>
      <p:ext uri="{BB962C8B-B14F-4D97-AF65-F5344CB8AC3E}">
        <p14:creationId xmlns:p14="http://schemas.microsoft.com/office/powerpoint/2010/main" val="353643904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74400" y="6450914"/>
            <a:ext cx="543739" cy="553996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000000"/>
                </a:solidFill>
                <a:latin typeface="+mn-lt"/>
                <a:ea typeface="+mn-ea"/>
                <a:cs typeface="+mn-cs"/>
                <a:sym typeface="Times Roma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5365816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19200" y="2057400"/>
            <a:ext cx="10464800" cy="1143000"/>
          </a:xfrm>
        </p:spPr>
        <p:txBody>
          <a:bodyPr/>
          <a:lstStyle>
            <a:lvl1pPr>
              <a:defRPr>
                <a:solidFill>
                  <a:srgbClr val="1A3170"/>
                </a:solidFill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19200" y="3962400"/>
            <a:ext cx="104648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/>
            </a:lvl1pPr>
          </a:lstStyle>
          <a:p>
            <a:pPr lvl="0"/>
            <a:r>
              <a:rPr lang="en-GB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86837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8F3F7D-5FD6-57EA-4762-5097FE4BCE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90891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736086" y="361950"/>
            <a:ext cx="10734555" cy="121021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3" name="Rectangle"/>
          <p:cNvSpPr/>
          <p:nvPr/>
        </p:nvSpPr>
        <p:spPr>
          <a:xfrm>
            <a:off x="736086" y="1770173"/>
            <a:ext cx="10734555" cy="4666764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>
            <a:spAutoFit/>
          </a:bodyPr>
          <a:lstStyle>
            <a:lvl1pPr>
              <a:defRPr sz="16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729736" y="395556"/>
            <a:ext cx="10747254" cy="11430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1027670" y="1931087"/>
            <a:ext cx="10248026" cy="4344937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normAutofit/>
          </a:bodyPr>
          <a:lstStyle>
            <a:lvl2pPr marL="1110342" indent="-653142">
              <a:defRPr sz="6400"/>
            </a:lvl2pPr>
            <a:lvl3pPr marL="1524000" indent="-609600">
              <a:defRPr sz="6400"/>
            </a:lvl3pPr>
            <a:lvl4pPr marL="2103120" indent="-731520">
              <a:defRPr sz="6400"/>
            </a:lvl4pPr>
            <a:lvl5pPr marL="2560320" indent="-731520">
              <a:defRPr sz="6400"/>
            </a:lvl5pPr>
          </a:lstStyle>
          <a:p>
            <a:r>
              <a:rPr lang="en-GB" dirty="0"/>
              <a:t>Body Level One</a:t>
            </a:r>
          </a:p>
          <a:p>
            <a:pPr lvl="1"/>
            <a:r>
              <a:rPr lang="en-GB" dirty="0"/>
              <a:t>Body Level Two</a:t>
            </a:r>
          </a:p>
          <a:p>
            <a:pPr lvl="2"/>
            <a:r>
              <a:rPr lang="en-GB" dirty="0"/>
              <a:t>Body Level Three</a:t>
            </a:r>
          </a:p>
          <a:p>
            <a:pPr lvl="3"/>
            <a:r>
              <a:rPr lang="en-GB" dirty="0"/>
              <a:t>Body Level Four</a:t>
            </a:r>
          </a:p>
          <a:p>
            <a:pPr lvl="4"/>
            <a:r>
              <a:rPr lang="en-GB" dirty="0"/>
              <a:t>Body Level Five </a:t>
            </a:r>
            <a:r>
              <a:rPr dirty="0"/>
              <a:t>Five</a:t>
            </a:r>
          </a:p>
        </p:txBody>
      </p:sp>
      <p:sp>
        <p:nvSpPr>
          <p:cNvPr id="7" name="Objects First with Java - A Practical Introduction using BlueJ, © David J. Barnes, Michael Kölling"/>
          <p:cNvSpPr txBox="1"/>
          <p:nvPr/>
        </p:nvSpPr>
        <p:spPr>
          <a:xfrm>
            <a:off x="2069906" y="6493542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  <p:extLst>
      <p:ext uri="{BB962C8B-B14F-4D97-AF65-F5344CB8AC3E}">
        <p14:creationId xmlns:p14="http://schemas.microsoft.com/office/powerpoint/2010/main" val="1540099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</p:sldLayoutIdLst>
  <p:transition spd="med"/>
  <p:hf sldNum="0" hdr="0" ftr="0" dt="0"/>
  <p:txStyles>
    <p:titleStyle>
      <a:lvl1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2286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4572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6858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9144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342900" marR="0" indent="-34290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4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1pPr>
      <a:lvl2pPr marL="667430" marR="0" indent="-43883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60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2pPr>
      <a:lvl3pPr marL="866775" marR="0" indent="-409575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3pPr>
      <a:lvl4pPr marL="11772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4pPr>
      <a:lvl5pPr marL="14058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28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5pPr>
      <a:lvl6pPr marL="16344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6pPr>
      <a:lvl7pPr marL="18630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7pPr>
      <a:lvl8pPr marL="20916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8pPr>
      <a:lvl9pPr marL="23202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9pPr>
    </p:bodyStyle>
    <p:otherStyle>
      <a:lvl1pPr marL="0" marR="0" indent="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2286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4572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6858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9144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11430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13716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16002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18288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/>
          <p:cNvSpPr/>
          <p:nvPr/>
        </p:nvSpPr>
        <p:spPr>
          <a:xfrm>
            <a:off x="736086" y="404664"/>
            <a:ext cx="10734555" cy="603227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>
            <a:spAutoFit/>
          </a:bodyPr>
          <a:lstStyle>
            <a:lvl1pPr>
              <a:defRPr sz="16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Objects First with Java - A Practical Introduction using BlueJ, © David J. Barnes, Michael Kölling"/>
          <p:cNvSpPr txBox="1"/>
          <p:nvPr/>
        </p:nvSpPr>
        <p:spPr>
          <a:xfrm>
            <a:off x="2069906" y="6493542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  <p:extLst>
      <p:ext uri="{BB962C8B-B14F-4D97-AF65-F5344CB8AC3E}">
        <p14:creationId xmlns:p14="http://schemas.microsoft.com/office/powerpoint/2010/main" val="2747232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</p:sldLayoutIdLst>
  <p:transition spd="med"/>
  <p:hf sldNum="0" hdr="0" ftr="0" dt="0"/>
  <p:txStyles>
    <p:titleStyle>
      <a:lvl1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2286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4572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6858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9144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342900" marR="0" indent="-34290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4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1pPr>
      <a:lvl2pPr marL="667430" marR="0" indent="-43883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60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2pPr>
      <a:lvl3pPr marL="866775" marR="0" indent="-409575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3pPr>
      <a:lvl4pPr marL="11772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4pPr>
      <a:lvl5pPr marL="14058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28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5pPr>
      <a:lvl6pPr marL="16344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6pPr>
      <a:lvl7pPr marL="18630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7pPr>
      <a:lvl8pPr marL="20916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8pPr>
      <a:lvl9pPr marL="23202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9pPr>
    </p:bodyStyle>
    <p:otherStyle>
      <a:lvl1pPr marL="0" marR="0" indent="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2286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4572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6858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9144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11430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13716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16002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18288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>
              <a:defRPr/>
            </a:pPr>
            <a:r>
              <a:rPr lang="en-GB">
                <a:cs typeface="+mj-cs"/>
              </a:rPr>
              <a:t>Improving structure with inheritance</a:t>
            </a:r>
          </a:p>
        </p:txBody>
      </p:sp>
      <p:sp>
        <p:nvSpPr>
          <p:cNvPr id="3075" name="Text Box 4"/>
          <p:cNvSpPr txBox="1">
            <a:spLocks noChangeArrowheads="1"/>
          </p:cNvSpPr>
          <p:nvPr/>
        </p:nvSpPr>
        <p:spPr bwMode="auto">
          <a:xfrm>
            <a:off x="9999663" y="6537326"/>
            <a:ext cx="36580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r>
              <a:rPr lang="en-GB" sz="1000" b="0" dirty="0">
                <a:latin typeface="Trebuchet MS" charset="0"/>
              </a:rPr>
              <a:t>7.0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2" name="Text Box 3"/>
          <p:cNvSpPr txBox="1">
            <a:spLocks noChangeArrowheads="1"/>
          </p:cNvSpPr>
          <p:nvPr/>
        </p:nvSpPr>
        <p:spPr bwMode="auto">
          <a:xfrm rot="16200000">
            <a:off x="3510676" y="-855476"/>
            <a:ext cx="5170646" cy="8568951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eaVert"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lang="en-AU" sz="1800" dirty="0">
                <a:solidFill>
                  <a:srgbClr val="000000"/>
                </a:solidFill>
              </a:rPr>
              <a:t>public class </a:t>
            </a:r>
            <a:r>
              <a:rPr lang="en-AU" sz="1800" dirty="0" err="1">
                <a:solidFill>
                  <a:srgbClr val="000000"/>
                </a:solidFill>
              </a:rPr>
              <a:t>NewsFeed</a:t>
            </a:r>
            <a:endParaRPr lang="en-AU" sz="18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AU" sz="1800" dirty="0">
                <a:solidFill>
                  <a:srgbClr val="000000"/>
                </a:solidFill>
              </a:rPr>
              <a:t>{</a:t>
            </a:r>
          </a:p>
          <a:p>
            <a:pPr>
              <a:spcBef>
                <a:spcPct val="0"/>
              </a:spcBef>
              <a:defRPr/>
            </a:pPr>
            <a:r>
              <a:rPr lang="en-AU" sz="1800" dirty="0">
                <a:solidFill>
                  <a:srgbClr val="000000"/>
                </a:solidFill>
              </a:rPr>
              <a:t>   </a:t>
            </a:r>
            <a:r>
              <a:rPr lang="en-US" sz="1800" dirty="0"/>
              <a:t>private </a:t>
            </a:r>
            <a:r>
              <a:rPr lang="en-US" sz="1800" dirty="0" err="1"/>
              <a:t>ArrayList</a:t>
            </a:r>
            <a:r>
              <a:rPr lang="en-US" sz="1800" dirty="0"/>
              <a:t>&lt;</a:t>
            </a:r>
            <a:r>
              <a:rPr lang="en-US" sz="1800" dirty="0" err="1"/>
              <a:t>MessagePost</a:t>
            </a:r>
            <a:r>
              <a:rPr lang="en-US" sz="1800" dirty="0"/>
              <a:t>&gt; messages</a:t>
            </a:r>
            <a:r>
              <a:rPr lang="en-AU" sz="1800" dirty="0">
                <a:solidFill>
                  <a:srgbClr val="000000"/>
                </a:solidFill>
              </a:rPr>
              <a:t>;</a:t>
            </a:r>
          </a:p>
          <a:p>
            <a:pPr>
              <a:spcBef>
                <a:spcPct val="0"/>
              </a:spcBef>
              <a:defRPr/>
            </a:pPr>
            <a:r>
              <a:rPr lang="en-AU" sz="1800" dirty="0">
                <a:solidFill>
                  <a:srgbClr val="000000"/>
                </a:solidFill>
              </a:rPr>
              <a:t>   </a:t>
            </a:r>
            <a:r>
              <a:rPr lang="en-US" sz="1800" dirty="0"/>
              <a:t>private </a:t>
            </a:r>
            <a:r>
              <a:rPr lang="en-US" sz="1800" dirty="0" err="1"/>
              <a:t>ArrayList</a:t>
            </a:r>
            <a:r>
              <a:rPr lang="en-US" sz="1800" dirty="0"/>
              <a:t>&lt;</a:t>
            </a:r>
            <a:r>
              <a:rPr lang="en-US" sz="1800" dirty="0" err="1"/>
              <a:t>PhotoPost</a:t>
            </a:r>
            <a:r>
              <a:rPr lang="en-US" sz="1800" dirty="0"/>
              <a:t>&gt; photos</a:t>
            </a:r>
            <a:r>
              <a:rPr lang="en-AU" sz="1800" dirty="0">
                <a:solidFill>
                  <a:srgbClr val="000000"/>
                </a:solidFill>
              </a:rPr>
              <a:t>;</a:t>
            </a:r>
          </a:p>
          <a:p>
            <a:pPr>
              <a:spcBef>
                <a:spcPct val="0"/>
              </a:spcBef>
              <a:defRPr/>
            </a:pPr>
            <a:r>
              <a:rPr lang="en-AU" sz="1800" dirty="0">
                <a:solidFill>
                  <a:srgbClr val="000000"/>
                </a:solidFill>
              </a:rPr>
              <a:t>   ...</a:t>
            </a:r>
          </a:p>
          <a:p>
            <a:pPr>
              <a:spcBef>
                <a:spcPct val="0"/>
              </a:spcBef>
              <a:defRPr/>
            </a:pPr>
            <a:r>
              <a:rPr lang="en-AU" sz="1800" dirty="0">
                <a:solidFill>
                  <a:srgbClr val="000000"/>
                </a:solidFill>
              </a:rPr>
              <a:t>   public void show()</a:t>
            </a:r>
          </a:p>
          <a:p>
            <a:pPr>
              <a:spcBef>
                <a:spcPct val="0"/>
              </a:spcBef>
              <a:defRPr/>
            </a:pPr>
            <a:r>
              <a:rPr lang="en-AU" sz="1800" dirty="0">
                <a:solidFill>
                  <a:srgbClr val="000000"/>
                </a:solidFill>
              </a:rPr>
              <a:t>   { 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  for(</a:t>
            </a:r>
            <a:r>
              <a:rPr lang="en-GB" sz="1800" dirty="0" err="1"/>
              <a:t>MessagePost</a:t>
            </a:r>
            <a:r>
              <a:rPr lang="en-GB" sz="1800" dirty="0"/>
              <a:t> message : messages</a:t>
            </a:r>
            <a:r>
              <a:rPr sz="1800" noProof="1"/>
              <a:t>) {</a:t>
            </a:r>
          </a:p>
          <a:p>
            <a:pPr>
              <a:spcBef>
                <a:spcPct val="0"/>
              </a:spcBef>
              <a:defRPr/>
            </a:pPr>
            <a:r>
              <a:rPr lang="en-GB" sz="1800" dirty="0"/>
              <a:t>          </a:t>
            </a:r>
            <a:r>
              <a:rPr lang="en-GB" sz="1800" noProof="1"/>
              <a:t>message.display</a:t>
            </a:r>
            <a:r>
              <a:rPr sz="1800" noProof="1"/>
              <a:t>();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     System.out.println();  // empty line between </a:t>
            </a:r>
            <a:r>
              <a:rPr lang="en-GB" sz="1800" noProof="1"/>
              <a:t>posts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       }</a:t>
            </a:r>
          </a:p>
          <a:p>
            <a:pPr>
              <a:spcBef>
                <a:spcPct val="0"/>
              </a:spcBef>
              <a:defRPr/>
            </a:pP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       for(</a:t>
            </a:r>
            <a:r>
              <a:rPr lang="en-GB" sz="1800" dirty="0" err="1"/>
              <a:t>PhotoPost</a:t>
            </a:r>
            <a:r>
              <a:rPr lang="en-GB" sz="1800" dirty="0"/>
              <a:t> photo : photos</a:t>
            </a:r>
            <a:r>
              <a:rPr sz="1800" noProof="1"/>
              <a:t>) {</a:t>
            </a:r>
          </a:p>
          <a:p>
            <a:pPr>
              <a:spcBef>
                <a:spcPct val="0"/>
              </a:spcBef>
              <a:defRPr/>
            </a:pPr>
            <a:r>
              <a:rPr lang="en-GB" sz="1800" dirty="0"/>
              <a:t>          </a:t>
            </a:r>
            <a:r>
              <a:rPr lang="en-GB" sz="1800" dirty="0" err="1"/>
              <a:t>photo.display</a:t>
            </a:r>
            <a:r>
              <a:rPr sz="1800" noProof="1"/>
              <a:t>();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     System.out.println();  // empty line between </a:t>
            </a:r>
            <a:r>
              <a:rPr lang="en-GB" sz="1800" noProof="1"/>
              <a:t>posts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       }</a:t>
            </a:r>
          </a:p>
          <a:p>
            <a:pPr>
              <a:spcBef>
                <a:spcPct val="0"/>
              </a:spcBef>
              <a:defRPr/>
            </a:pPr>
            <a:r>
              <a:rPr lang="en-AU" sz="1800" dirty="0">
                <a:solidFill>
                  <a:srgbClr val="000000"/>
                </a:solidFill>
              </a:rPr>
              <a:t>   }</a:t>
            </a:r>
          </a:p>
          <a:p>
            <a:pPr>
              <a:spcBef>
                <a:spcPct val="0"/>
              </a:spcBef>
              <a:defRPr/>
            </a:pPr>
            <a:r>
              <a:rPr lang="en-AU" sz="1800" dirty="0">
                <a:solidFill>
                  <a:srgbClr val="000000"/>
                </a:solidFill>
              </a:rPr>
              <a:t>}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DE77823-B21A-A9D6-DAE8-CEA27CBE2D74}"/>
              </a:ext>
            </a:extLst>
          </p:cNvPr>
          <p:cNvSpPr txBox="1">
            <a:spLocks noChangeArrowheads="1"/>
          </p:cNvSpPr>
          <p:nvPr/>
        </p:nvSpPr>
        <p:spPr>
          <a:xfrm>
            <a:off x="8190578" y="1772816"/>
            <a:ext cx="2189897" cy="609602"/>
          </a:xfrm>
          <a:prstGeom prst="rect">
            <a:avLst/>
          </a:prstGeom>
        </p:spPr>
        <p:txBody>
          <a:bodyPr/>
          <a:lstStyle>
            <a:lvl1pPr marL="0" marR="0" indent="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solidFill>
                  <a:srgbClr val="2F4468"/>
                </a:solidFill>
                <a:uFillTx/>
                <a:latin typeface="Tw Cen MT"/>
                <a:ea typeface="Tw Cen MT"/>
                <a:cs typeface="Tw Cen MT"/>
                <a:sym typeface="Tw Cen MT"/>
              </a:defRPr>
            </a:lvl1pPr>
            <a:lvl2pPr marL="0" marR="0" indent="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solidFill>
                  <a:srgbClr val="2F4468"/>
                </a:solidFill>
                <a:uFillTx/>
                <a:latin typeface="Tw Cen MT"/>
                <a:ea typeface="Tw Cen MT"/>
                <a:cs typeface="Tw Cen MT"/>
                <a:sym typeface="Tw Cen MT"/>
              </a:defRPr>
            </a:lvl2pPr>
            <a:lvl3pPr marL="0" marR="0" indent="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solidFill>
                  <a:srgbClr val="2F4468"/>
                </a:solidFill>
                <a:uFillTx/>
                <a:latin typeface="Tw Cen MT"/>
                <a:ea typeface="Tw Cen MT"/>
                <a:cs typeface="Tw Cen MT"/>
                <a:sym typeface="Tw Cen MT"/>
              </a:defRPr>
            </a:lvl3pPr>
            <a:lvl4pPr marL="0" marR="0" indent="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solidFill>
                  <a:srgbClr val="2F4468"/>
                </a:solidFill>
                <a:uFillTx/>
                <a:latin typeface="Tw Cen MT"/>
                <a:ea typeface="Tw Cen MT"/>
                <a:cs typeface="Tw Cen MT"/>
                <a:sym typeface="Tw Cen MT"/>
              </a:defRPr>
            </a:lvl4pPr>
            <a:lvl5pPr marL="0" marR="0" indent="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solidFill>
                  <a:srgbClr val="2F4468"/>
                </a:solidFill>
                <a:uFillTx/>
                <a:latin typeface="Tw Cen MT"/>
                <a:ea typeface="Tw Cen MT"/>
                <a:cs typeface="Tw Cen MT"/>
                <a:sym typeface="Tw Cen MT"/>
              </a:defRPr>
            </a:lvl5pPr>
            <a:lvl6pPr marL="0" marR="0" indent="22860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solidFill>
                  <a:srgbClr val="2F4468"/>
                </a:solidFill>
                <a:uFillTx/>
                <a:latin typeface="Tw Cen MT"/>
                <a:ea typeface="Tw Cen MT"/>
                <a:cs typeface="Tw Cen MT"/>
                <a:sym typeface="Tw Cen MT"/>
              </a:defRPr>
            </a:lvl6pPr>
            <a:lvl7pPr marL="0" marR="0" indent="45720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solidFill>
                  <a:srgbClr val="2F4468"/>
                </a:solidFill>
                <a:uFillTx/>
                <a:latin typeface="Tw Cen MT"/>
                <a:ea typeface="Tw Cen MT"/>
                <a:cs typeface="Tw Cen MT"/>
                <a:sym typeface="Tw Cen MT"/>
              </a:defRPr>
            </a:lvl7pPr>
            <a:lvl8pPr marL="0" marR="0" indent="68580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solidFill>
                  <a:srgbClr val="2F4468"/>
                </a:solidFill>
                <a:uFillTx/>
                <a:latin typeface="Tw Cen MT"/>
                <a:ea typeface="Tw Cen MT"/>
                <a:cs typeface="Tw Cen MT"/>
                <a:sym typeface="Tw Cen MT"/>
              </a:defRPr>
            </a:lvl8pPr>
            <a:lvl9pPr marL="0" marR="0" indent="91440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solidFill>
                  <a:srgbClr val="2F4468"/>
                </a:solidFill>
                <a:uFillTx/>
                <a:latin typeface="Tw Cen MT"/>
                <a:ea typeface="Tw Cen MT"/>
                <a:cs typeface="Tw Cen MT"/>
                <a:sym typeface="Tw Cen MT"/>
              </a:defRPr>
            </a:lvl9pPr>
          </a:lstStyle>
          <a:p>
            <a:pPr algn="l">
              <a:defRPr/>
            </a:pPr>
            <a:r>
              <a:rPr lang="en-GB" sz="3200" dirty="0" err="1">
                <a:latin typeface="Tw Cen MT" panose="020B0602020104020603" pitchFamily="34" charset="77"/>
              </a:rPr>
              <a:t>NewsFeed</a:t>
            </a:r>
            <a:endParaRPr lang="en-US" sz="3200" dirty="0">
              <a:latin typeface="Tw Cen MT" panose="020B0602020104020603" pitchFamily="34" charset="77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Critique of Network</a:t>
            </a:r>
          </a:p>
        </p:txBody>
      </p:sp>
      <p:sp>
        <p:nvSpPr>
          <p:cNvPr id="176132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>
              <a:defRPr/>
            </a:pPr>
            <a:r>
              <a:rPr lang="en-GB" dirty="0">
                <a:cs typeface="+mn-cs"/>
              </a:rPr>
              <a:t>Code duplication:</a:t>
            </a:r>
          </a:p>
          <a:p>
            <a:pPr lvl="1" eaLnBrk="1" hangingPunct="1">
              <a:defRPr/>
            </a:pPr>
            <a:r>
              <a:rPr lang="en-GB" b="1" dirty="0" err="1">
                <a:latin typeface="Courier New" charset="0"/>
                <a:ea typeface="Courier New" charset="0"/>
                <a:cs typeface="Courier New" charset="0"/>
              </a:rPr>
              <a:t>MessagePost</a:t>
            </a:r>
            <a:r>
              <a:rPr lang="en-GB" dirty="0"/>
              <a:t> and </a:t>
            </a:r>
            <a:r>
              <a:rPr lang="en-GB" b="1" dirty="0" err="1">
                <a:latin typeface="Courier New" charset="0"/>
                <a:ea typeface="Courier New" charset="0"/>
                <a:cs typeface="Courier New" charset="0"/>
              </a:rPr>
              <a:t>PhotoPost</a:t>
            </a:r>
            <a:r>
              <a:rPr lang="en-GB" dirty="0"/>
              <a:t> classes very similar (large parts are identical)</a:t>
            </a:r>
          </a:p>
          <a:p>
            <a:pPr lvl="1" eaLnBrk="1" hangingPunct="1">
              <a:defRPr/>
            </a:pPr>
            <a:r>
              <a:rPr lang="en-GB" dirty="0"/>
              <a:t>makes maintenance difficult/more work</a:t>
            </a:r>
          </a:p>
          <a:p>
            <a:pPr lvl="1" eaLnBrk="1" hangingPunct="1">
              <a:defRPr/>
            </a:pPr>
            <a:r>
              <a:rPr lang="en-GB" dirty="0"/>
              <a:t>introduces danger of bugs through incorrect maintenance</a:t>
            </a:r>
          </a:p>
          <a:p>
            <a:pPr eaLnBrk="1" hangingPunct="1">
              <a:defRPr/>
            </a:pPr>
            <a:r>
              <a:rPr lang="en-GB" dirty="0">
                <a:cs typeface="+mn-cs"/>
              </a:rPr>
              <a:t>Code duplication in </a:t>
            </a:r>
            <a:r>
              <a:rPr lang="en-GB" b="1" dirty="0" err="1">
                <a:latin typeface="Courier New" charset="0"/>
                <a:ea typeface="Courier New" charset="0"/>
                <a:cs typeface="Courier New" charset="0"/>
              </a:rPr>
              <a:t>NewsFeed</a:t>
            </a:r>
            <a:r>
              <a:rPr lang="en-GB" dirty="0">
                <a:cs typeface="+mn-cs"/>
              </a:rPr>
              <a:t> class as well.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Using inheritance</a:t>
            </a:r>
          </a:p>
        </p:txBody>
      </p:sp>
      <p:pic>
        <p:nvPicPr>
          <p:cNvPr id="37891" name="Picture 1" descr="fig8-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0962" y="1916832"/>
            <a:ext cx="4070076" cy="4175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Using inheritance</a:t>
            </a:r>
          </a:p>
        </p:txBody>
      </p:sp>
      <p:sp>
        <p:nvSpPr>
          <p:cNvPr id="179204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 eaLnBrk="1" hangingPunct="1">
              <a:defRPr/>
            </a:pPr>
            <a:r>
              <a:rPr lang="en-GB" dirty="0">
                <a:cs typeface="+mn-cs"/>
              </a:rPr>
              <a:t>define one </a:t>
            </a:r>
            <a:r>
              <a:rPr lang="en-GB" b="1" dirty="0">
                <a:solidFill>
                  <a:srgbClr val="CD2626"/>
                </a:solidFill>
                <a:cs typeface="+mn-cs"/>
              </a:rPr>
              <a:t>superclass</a:t>
            </a:r>
            <a:r>
              <a:rPr lang="en-GB" b="1" dirty="0">
                <a:cs typeface="+mn-cs"/>
              </a:rPr>
              <a:t> </a:t>
            </a:r>
            <a:r>
              <a:rPr lang="en-GB" dirty="0">
                <a:cs typeface="+mn-cs"/>
              </a:rPr>
              <a:t>: </a:t>
            </a:r>
            <a:r>
              <a:rPr lang="en-GB" b="1" dirty="0">
                <a:latin typeface="Courier New"/>
                <a:cs typeface="Courier New"/>
              </a:rPr>
              <a:t>Post</a:t>
            </a:r>
          </a:p>
          <a:p>
            <a:pPr eaLnBrk="1" hangingPunct="1">
              <a:defRPr/>
            </a:pPr>
            <a:r>
              <a:rPr lang="en-GB" dirty="0">
                <a:cs typeface="+mn-cs"/>
              </a:rPr>
              <a:t>define </a:t>
            </a:r>
            <a:r>
              <a:rPr lang="en-GB" b="1" dirty="0">
                <a:solidFill>
                  <a:srgbClr val="CD2626"/>
                </a:solidFill>
                <a:cs typeface="+mn-cs"/>
              </a:rPr>
              <a:t>subclasses</a:t>
            </a:r>
            <a:r>
              <a:rPr lang="en-GB" dirty="0">
                <a:cs typeface="+mn-cs"/>
              </a:rPr>
              <a:t> for </a:t>
            </a:r>
            <a:r>
              <a:rPr lang="en-GB" b="1" dirty="0" err="1">
                <a:latin typeface="Courier New"/>
                <a:cs typeface="Courier New"/>
              </a:rPr>
              <a:t>MessagePost</a:t>
            </a:r>
            <a:r>
              <a:rPr lang="en-GB" dirty="0">
                <a:cs typeface="+mn-cs"/>
              </a:rPr>
              <a:t> and </a:t>
            </a:r>
            <a:r>
              <a:rPr lang="en-GB" b="1" dirty="0" err="1">
                <a:latin typeface="Courier New"/>
                <a:cs typeface="Courier New"/>
              </a:rPr>
              <a:t>PhotoPost</a:t>
            </a:r>
            <a:endParaRPr lang="en-GB" b="1" dirty="0">
              <a:latin typeface="Courier New"/>
              <a:cs typeface="Courier New"/>
            </a:endParaRPr>
          </a:p>
          <a:p>
            <a:pPr eaLnBrk="1" hangingPunct="1">
              <a:defRPr/>
            </a:pPr>
            <a:r>
              <a:rPr lang="en-GB" dirty="0">
                <a:cs typeface="+mn-cs"/>
              </a:rPr>
              <a:t>the superclass defines common attributes (via fields)</a:t>
            </a:r>
          </a:p>
          <a:p>
            <a:pPr eaLnBrk="1" hangingPunct="1">
              <a:defRPr/>
            </a:pPr>
            <a:r>
              <a:rPr lang="en-GB" dirty="0">
                <a:cs typeface="+mn-cs"/>
              </a:rPr>
              <a:t>the subclasses </a:t>
            </a:r>
            <a:r>
              <a:rPr lang="en-GB" b="1" dirty="0">
                <a:solidFill>
                  <a:srgbClr val="CD2626"/>
                </a:solidFill>
                <a:cs typeface="+mn-cs"/>
              </a:rPr>
              <a:t>inherit</a:t>
            </a:r>
            <a:r>
              <a:rPr lang="en-GB" dirty="0">
                <a:cs typeface="+mn-cs"/>
              </a:rPr>
              <a:t> the superclass characteristics</a:t>
            </a:r>
          </a:p>
          <a:p>
            <a:pPr eaLnBrk="1" hangingPunct="1">
              <a:defRPr/>
            </a:pPr>
            <a:r>
              <a:rPr lang="en-GB" dirty="0">
                <a:cs typeface="+mn-cs"/>
              </a:rPr>
              <a:t>the subclasses add other </a:t>
            </a:r>
            <a:r>
              <a:rPr lang="en-GB" dirty="0"/>
              <a:t>characteristics</a:t>
            </a:r>
            <a:endParaRPr lang="en-GB" dirty="0">
              <a:cs typeface="+mn-cs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Inheritance hierarchies</a:t>
            </a:r>
          </a:p>
        </p:txBody>
      </p:sp>
      <p:pic>
        <p:nvPicPr>
          <p:cNvPr id="41987" name="Picture 5" descr="fig8-9-colou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675" y="1916832"/>
            <a:ext cx="7632650" cy="4387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Inheritance in Java</a:t>
            </a: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4038600" y="1981200"/>
            <a:ext cx="2540000" cy="1200150"/>
          </a:xfrm>
          <a:prstGeom prst="rect">
            <a:avLst/>
          </a:prstGeom>
          <a:solidFill>
            <a:srgbClr val="FED6A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sz="1800" noProof="1"/>
              <a:t>public class </a:t>
            </a:r>
            <a:r>
              <a:rPr lang="en-GB" sz="1800" noProof="1"/>
              <a:t>Post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...</a:t>
            </a:r>
            <a:endParaRPr sz="1800" i="1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}</a:t>
            </a:r>
            <a:endParaRPr lang="en-GB" sz="1800" dirty="0"/>
          </a:p>
        </p:txBody>
      </p:sp>
      <p:sp>
        <p:nvSpPr>
          <p:cNvPr id="17413" name="Text Box 5"/>
          <p:cNvSpPr txBox="1">
            <a:spLocks noChangeArrowheads="1"/>
          </p:cNvSpPr>
          <p:nvPr/>
        </p:nvSpPr>
        <p:spPr bwMode="auto">
          <a:xfrm>
            <a:off x="1752600" y="5037138"/>
            <a:ext cx="5310188" cy="1200150"/>
          </a:xfrm>
          <a:prstGeom prst="rect">
            <a:avLst/>
          </a:prstGeom>
          <a:solidFill>
            <a:srgbClr val="FED6A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sz="1800" noProof="1"/>
              <a:t>public class </a:t>
            </a:r>
            <a:r>
              <a:rPr lang="en-GB" sz="1800" noProof="1"/>
              <a:t>MessagePost </a:t>
            </a:r>
            <a:r>
              <a:rPr sz="1800" noProof="1"/>
              <a:t>extends </a:t>
            </a:r>
            <a:r>
              <a:rPr lang="en-GB" sz="1800" noProof="1"/>
              <a:t>Post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...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}</a:t>
            </a:r>
          </a:p>
        </p:txBody>
      </p:sp>
      <p:sp>
        <p:nvSpPr>
          <p:cNvPr id="17414" name="Text Box 6"/>
          <p:cNvSpPr txBox="1">
            <a:spLocks noChangeArrowheads="1"/>
          </p:cNvSpPr>
          <p:nvPr/>
        </p:nvSpPr>
        <p:spPr bwMode="auto">
          <a:xfrm>
            <a:off x="5448300" y="3644900"/>
            <a:ext cx="5067300" cy="1200150"/>
          </a:xfrm>
          <a:prstGeom prst="rect">
            <a:avLst/>
          </a:prstGeom>
          <a:solidFill>
            <a:srgbClr val="FED6A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sz="1800" noProof="1"/>
              <a:t>public class </a:t>
            </a:r>
            <a:r>
              <a:rPr lang="en-GB" sz="1800" dirty="0" err="1"/>
              <a:t>PhotoPost</a:t>
            </a:r>
            <a:r>
              <a:rPr lang="en-GB" sz="1800" dirty="0"/>
              <a:t> </a:t>
            </a:r>
            <a:r>
              <a:rPr sz="1800" noProof="1"/>
              <a:t>extends </a:t>
            </a:r>
            <a:r>
              <a:rPr lang="en-GB" sz="1800" noProof="1"/>
              <a:t>Post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..</a:t>
            </a:r>
            <a:r>
              <a:rPr sz="1800" i="1" noProof="1"/>
              <a:t>.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}</a:t>
            </a:r>
          </a:p>
        </p:txBody>
      </p:sp>
      <p:sp>
        <p:nvSpPr>
          <p:cNvPr id="17415" name="Line 7"/>
          <p:cNvSpPr>
            <a:spLocks noChangeShapeType="1"/>
          </p:cNvSpPr>
          <p:nvPr/>
        </p:nvSpPr>
        <p:spPr bwMode="auto">
          <a:xfrm flipV="1">
            <a:off x="4295776" y="3276601"/>
            <a:ext cx="657225" cy="17367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17416" name="Line 8"/>
          <p:cNvSpPr>
            <a:spLocks noChangeShapeType="1"/>
          </p:cNvSpPr>
          <p:nvPr/>
        </p:nvSpPr>
        <p:spPr bwMode="auto">
          <a:xfrm flipH="1" flipV="1">
            <a:off x="6096000" y="3276600"/>
            <a:ext cx="215900" cy="368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17417" name="Oval 9"/>
          <p:cNvSpPr>
            <a:spLocks noChangeArrowheads="1"/>
          </p:cNvSpPr>
          <p:nvPr/>
        </p:nvSpPr>
        <p:spPr bwMode="auto">
          <a:xfrm>
            <a:off x="8578850" y="3573463"/>
            <a:ext cx="1981200" cy="609600"/>
          </a:xfrm>
          <a:prstGeom prst="ellipse">
            <a:avLst/>
          </a:prstGeom>
          <a:noFill/>
          <a:ln w="38100">
            <a:solidFill>
              <a:schemeClr val="accent1">
                <a:lumMod val="50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17418" name="Text Box 10"/>
          <p:cNvSpPr txBox="1">
            <a:spLocks noChangeArrowheads="1"/>
          </p:cNvSpPr>
          <p:nvPr/>
        </p:nvSpPr>
        <p:spPr bwMode="auto">
          <a:xfrm>
            <a:off x="7162801" y="1828800"/>
            <a:ext cx="271938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3200" b="0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no change here</a:t>
            </a:r>
          </a:p>
        </p:txBody>
      </p:sp>
      <p:sp>
        <p:nvSpPr>
          <p:cNvPr id="17420" name="Line 12"/>
          <p:cNvSpPr>
            <a:spLocks noChangeShapeType="1"/>
          </p:cNvSpPr>
          <p:nvPr/>
        </p:nvSpPr>
        <p:spPr bwMode="auto">
          <a:xfrm flipH="1" flipV="1">
            <a:off x="6744072" y="2121188"/>
            <a:ext cx="418728" cy="12412"/>
          </a:xfrm>
          <a:prstGeom prst="line">
            <a:avLst/>
          </a:prstGeom>
          <a:noFill/>
          <a:ln w="38100">
            <a:solidFill>
              <a:schemeClr val="accent1">
                <a:lumMod val="50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17421" name="Line 13"/>
          <p:cNvSpPr>
            <a:spLocks noChangeShapeType="1"/>
          </p:cNvSpPr>
          <p:nvPr/>
        </p:nvSpPr>
        <p:spPr bwMode="auto">
          <a:xfrm>
            <a:off x="9193215" y="2996207"/>
            <a:ext cx="215900" cy="577258"/>
          </a:xfrm>
          <a:prstGeom prst="line">
            <a:avLst/>
          </a:prstGeom>
          <a:noFill/>
          <a:ln w="38100">
            <a:solidFill>
              <a:schemeClr val="accent1">
                <a:lumMod val="50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Text Box 10">
            <a:extLst>
              <a:ext uri="{FF2B5EF4-FFF2-40B4-BE49-F238E27FC236}">
                <a16:creationId xmlns:a16="http://schemas.microsoft.com/office/drawing/2014/main" id="{08BEB7E0-A6C6-9FEE-6929-DEA43A1630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3121" y="2477494"/>
            <a:ext cx="271938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sz="3200" b="0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no change here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Superclass</a:t>
            </a:r>
          </a:p>
        </p:txBody>
      </p:sp>
      <p:sp>
        <p:nvSpPr>
          <p:cNvPr id="18436" name="Text Box 3"/>
          <p:cNvSpPr txBox="1">
            <a:spLocks noChangeArrowheads="1"/>
          </p:cNvSpPr>
          <p:nvPr/>
        </p:nvSpPr>
        <p:spPr bwMode="auto">
          <a:xfrm>
            <a:off x="2408932" y="2204864"/>
            <a:ext cx="7374135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sz="2400" noProof="1"/>
              <a:t>public class </a:t>
            </a:r>
            <a:r>
              <a:rPr lang="en-GB" sz="2400" noProof="1"/>
              <a:t>Post</a:t>
            </a:r>
            <a:endParaRPr sz="2400" noProof="1"/>
          </a:p>
          <a:p>
            <a:pPr>
              <a:spcBef>
                <a:spcPct val="0"/>
              </a:spcBef>
              <a:defRPr/>
            </a:pPr>
            <a:r>
              <a:rPr sz="2400"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sz="2400" noProof="1"/>
              <a:t>    private String </a:t>
            </a:r>
            <a:r>
              <a:rPr lang="en-GB" sz="2400" noProof="1"/>
              <a:t>username</a:t>
            </a:r>
            <a:r>
              <a:rPr sz="2400" noProof="1"/>
              <a:t>;</a:t>
            </a:r>
          </a:p>
          <a:p>
            <a:pPr>
              <a:spcBef>
                <a:spcPct val="0"/>
              </a:spcBef>
              <a:defRPr/>
            </a:pPr>
            <a:r>
              <a:rPr sz="2400" noProof="1"/>
              <a:t>    private </a:t>
            </a:r>
            <a:r>
              <a:rPr lang="en-GB" sz="2400" noProof="1"/>
              <a:t>long timestamp</a:t>
            </a:r>
            <a:r>
              <a:rPr sz="2400" noProof="1"/>
              <a:t>;</a:t>
            </a:r>
          </a:p>
          <a:p>
            <a:pPr>
              <a:spcBef>
                <a:spcPct val="0"/>
              </a:spcBef>
              <a:defRPr/>
            </a:pPr>
            <a:r>
              <a:rPr sz="2400" noProof="1"/>
              <a:t>    private </a:t>
            </a:r>
            <a:r>
              <a:rPr lang="en-GB" sz="2400" noProof="1"/>
              <a:t>int likes</a:t>
            </a:r>
            <a:r>
              <a:rPr sz="2400" noProof="1"/>
              <a:t>;</a:t>
            </a:r>
          </a:p>
          <a:p>
            <a:pPr>
              <a:spcBef>
                <a:spcPct val="0"/>
              </a:spcBef>
              <a:defRPr/>
            </a:pPr>
            <a:r>
              <a:rPr sz="2400" noProof="1"/>
              <a:t>    private </a:t>
            </a:r>
            <a:r>
              <a:rPr lang="en-GB" sz="2400" noProof="1"/>
              <a:t>ArrayList&lt;</a:t>
            </a:r>
            <a:r>
              <a:rPr sz="2400" noProof="1"/>
              <a:t>String</a:t>
            </a:r>
            <a:r>
              <a:rPr lang="en-GB" sz="2400" noProof="1"/>
              <a:t>&gt;</a:t>
            </a:r>
            <a:r>
              <a:rPr sz="2400" noProof="1"/>
              <a:t> comment</a:t>
            </a:r>
            <a:r>
              <a:rPr lang="en-GB" sz="2400" noProof="1"/>
              <a:t>s</a:t>
            </a:r>
            <a:r>
              <a:rPr sz="2400" noProof="1"/>
              <a:t>;</a:t>
            </a:r>
          </a:p>
          <a:p>
            <a:pPr>
              <a:spcBef>
                <a:spcPct val="0"/>
              </a:spcBef>
              <a:defRPr/>
            </a:pPr>
            <a:endParaRPr sz="2400" noProof="1"/>
          </a:p>
          <a:p>
            <a:pPr>
              <a:spcBef>
                <a:spcPct val="0"/>
              </a:spcBef>
              <a:defRPr/>
            </a:pPr>
            <a:r>
              <a:rPr sz="2400" noProof="1"/>
              <a:t>    </a:t>
            </a:r>
            <a:r>
              <a:rPr sz="2400" i="1" noProof="1"/>
              <a:t>// constructor and methods omitted.</a:t>
            </a:r>
          </a:p>
          <a:p>
            <a:pPr>
              <a:spcBef>
                <a:spcPct val="0"/>
              </a:spcBef>
              <a:defRPr/>
            </a:pPr>
            <a:r>
              <a:rPr sz="2400" noProof="1"/>
              <a:t>}</a:t>
            </a:r>
            <a:endParaRPr lang="en-GB" sz="2400"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Subclasses</a:t>
            </a:r>
          </a:p>
        </p:txBody>
      </p:sp>
      <p:sp>
        <p:nvSpPr>
          <p:cNvPr id="19460" name="Text Box 3"/>
          <p:cNvSpPr txBox="1">
            <a:spLocks noChangeArrowheads="1"/>
          </p:cNvSpPr>
          <p:nvPr/>
        </p:nvSpPr>
        <p:spPr bwMode="auto">
          <a:xfrm>
            <a:off x="1199456" y="1982654"/>
            <a:ext cx="6340475" cy="1938337"/>
          </a:xfrm>
          <a:prstGeom prst="rect">
            <a:avLst/>
          </a:prstGeom>
          <a:noFill/>
          <a:ln w="38100">
            <a:solidFill>
              <a:schemeClr val="accent1">
                <a:lumMod val="50000"/>
              </a:schemeClr>
            </a:solidFill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noProof="1"/>
              <a:t>public class </a:t>
            </a:r>
            <a:r>
              <a:rPr lang="en-GB" noProof="1"/>
              <a:t>MessagePost</a:t>
            </a:r>
            <a:r>
              <a:rPr noProof="1"/>
              <a:t> extends </a:t>
            </a:r>
            <a:r>
              <a:rPr lang="en-GB" noProof="1"/>
              <a:t>Post</a:t>
            </a:r>
            <a:endParaRPr noProof="1"/>
          </a:p>
          <a:p>
            <a:pPr>
              <a:spcBef>
                <a:spcPct val="0"/>
              </a:spcBef>
              <a:defRPr/>
            </a:pPr>
            <a:r>
              <a:rPr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    private String </a:t>
            </a:r>
            <a:r>
              <a:rPr lang="en-GB" noProof="1"/>
              <a:t>message</a:t>
            </a:r>
            <a:r>
              <a:rPr noProof="1"/>
              <a:t>;</a:t>
            </a:r>
          </a:p>
          <a:p>
            <a:pPr>
              <a:spcBef>
                <a:spcPct val="0"/>
              </a:spcBef>
              <a:defRPr/>
            </a:pPr>
            <a:endParaRPr noProof="1"/>
          </a:p>
          <a:p>
            <a:pPr>
              <a:spcBef>
                <a:spcPct val="0"/>
              </a:spcBef>
              <a:defRPr/>
            </a:pPr>
            <a:r>
              <a:rPr noProof="1"/>
              <a:t>    </a:t>
            </a:r>
            <a:r>
              <a:rPr i="1" noProof="1"/>
              <a:t>// constructor and methods omitted.</a:t>
            </a:r>
            <a:endParaRPr noProof="1"/>
          </a:p>
          <a:p>
            <a:pPr>
              <a:spcBef>
                <a:spcPct val="0"/>
              </a:spcBef>
              <a:defRPr/>
            </a:pPr>
            <a:r>
              <a:rPr noProof="1"/>
              <a:t>}</a:t>
            </a:r>
          </a:p>
        </p:txBody>
      </p:sp>
      <p:sp>
        <p:nvSpPr>
          <p:cNvPr id="19461" name="Text Box 4"/>
          <p:cNvSpPr txBox="1">
            <a:spLocks noChangeArrowheads="1"/>
          </p:cNvSpPr>
          <p:nvPr/>
        </p:nvSpPr>
        <p:spPr bwMode="auto">
          <a:xfrm>
            <a:off x="4732461" y="4077072"/>
            <a:ext cx="6188075" cy="2246312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noProof="1"/>
              <a:t>public class </a:t>
            </a:r>
            <a:r>
              <a:rPr lang="en-GB" dirty="0" err="1"/>
              <a:t>PhotoPost</a:t>
            </a:r>
            <a:r>
              <a:rPr lang="en-GB" dirty="0"/>
              <a:t> </a:t>
            </a:r>
            <a:r>
              <a:rPr noProof="1"/>
              <a:t>extends </a:t>
            </a:r>
            <a:r>
              <a:rPr lang="en-GB" noProof="1"/>
              <a:t>Post</a:t>
            </a:r>
            <a:endParaRPr noProof="1"/>
          </a:p>
          <a:p>
            <a:pPr>
              <a:spcBef>
                <a:spcPct val="0"/>
              </a:spcBef>
              <a:defRPr/>
            </a:pPr>
            <a:r>
              <a:rPr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    private String </a:t>
            </a:r>
            <a:r>
              <a:rPr lang="en-GB" noProof="1"/>
              <a:t>filename</a:t>
            </a:r>
            <a:r>
              <a:rPr noProof="1"/>
              <a:t>;</a:t>
            </a:r>
            <a:endParaRPr lang="en-GB" noProof="1"/>
          </a:p>
          <a:p>
            <a:pPr>
              <a:spcBef>
                <a:spcPct val="0"/>
              </a:spcBef>
              <a:defRPr/>
            </a:pPr>
            <a:r>
              <a:rPr lang="en-GB" noProof="1"/>
              <a:t>    private String caption;</a:t>
            </a:r>
            <a:endParaRPr noProof="1"/>
          </a:p>
          <a:p>
            <a:pPr>
              <a:spcBef>
                <a:spcPct val="0"/>
              </a:spcBef>
              <a:defRPr/>
            </a:pPr>
            <a:endParaRPr noProof="1"/>
          </a:p>
          <a:p>
            <a:pPr>
              <a:spcBef>
                <a:spcPct val="0"/>
              </a:spcBef>
              <a:defRPr/>
            </a:pPr>
            <a:r>
              <a:rPr noProof="1"/>
              <a:t>    </a:t>
            </a:r>
            <a:r>
              <a:rPr i="1" noProof="1"/>
              <a:t>// constructor and methods omitted.</a:t>
            </a:r>
            <a:endParaRPr noProof="1"/>
          </a:p>
          <a:p>
            <a:pPr>
              <a:spcBef>
                <a:spcPct val="0"/>
              </a:spcBef>
              <a:defRPr/>
            </a:pPr>
            <a:r>
              <a:rPr noProof="1"/>
              <a:t>}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82" name="Rectangle 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GB" dirty="0">
                <a:cs typeface="+mj-cs"/>
              </a:rPr>
              <a:t>Inheritance and constructors</a:t>
            </a:r>
          </a:p>
        </p:txBody>
      </p:sp>
      <p:sp>
        <p:nvSpPr>
          <p:cNvPr id="20484" name="Text Box 5"/>
          <p:cNvSpPr txBox="1">
            <a:spLocks noChangeArrowheads="1"/>
          </p:cNvSpPr>
          <p:nvPr/>
        </p:nvSpPr>
        <p:spPr bwMode="auto">
          <a:xfrm>
            <a:off x="3487101" y="1844824"/>
            <a:ext cx="5232523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sz="1400" noProof="1"/>
              <a:t>public class </a:t>
            </a:r>
            <a:r>
              <a:rPr lang="en-GB" sz="1400" noProof="1"/>
              <a:t>Post</a:t>
            </a:r>
            <a:endParaRPr sz="1400" noProof="1"/>
          </a:p>
          <a:p>
            <a:pPr>
              <a:spcBef>
                <a:spcPct val="0"/>
              </a:spcBef>
              <a:defRPr/>
            </a:pPr>
            <a:r>
              <a:rPr sz="1400"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lang="en-US" sz="1400" noProof="1"/>
              <a:t>    private String username;</a:t>
            </a:r>
          </a:p>
          <a:p>
            <a:pPr>
              <a:spcBef>
                <a:spcPct val="0"/>
              </a:spcBef>
              <a:defRPr/>
            </a:pPr>
            <a:r>
              <a:rPr lang="en-US" sz="1400" noProof="1"/>
              <a:t>    private long timestamp;</a:t>
            </a:r>
          </a:p>
          <a:p>
            <a:pPr>
              <a:spcBef>
                <a:spcPct val="0"/>
              </a:spcBef>
              <a:defRPr/>
            </a:pPr>
            <a:r>
              <a:rPr lang="en-US" sz="1400" noProof="1"/>
              <a:t>    private int likes;</a:t>
            </a:r>
          </a:p>
          <a:p>
            <a:pPr>
              <a:spcBef>
                <a:spcPct val="0"/>
              </a:spcBef>
              <a:defRPr/>
            </a:pPr>
            <a:r>
              <a:rPr lang="en-US" sz="1400" noProof="1"/>
              <a:t>    private ArrayList&lt;String&gt; comments;</a:t>
            </a:r>
          </a:p>
          <a:p>
            <a:pPr>
              <a:spcBef>
                <a:spcPct val="0"/>
              </a:spcBef>
              <a:defRPr/>
            </a:pPr>
            <a:endParaRPr sz="1400" noProof="1"/>
          </a:p>
          <a:p>
            <a:pPr>
              <a:spcBef>
                <a:spcPct val="0"/>
              </a:spcBef>
              <a:defRPr/>
            </a:pPr>
            <a:r>
              <a:rPr sz="1400" noProof="1"/>
              <a:t>    /**</a:t>
            </a:r>
          </a:p>
          <a:p>
            <a:pPr>
              <a:spcBef>
                <a:spcPct val="0"/>
              </a:spcBef>
              <a:defRPr/>
            </a:pPr>
            <a:r>
              <a:rPr sz="1400" noProof="1"/>
              <a:t>     * Initialise the fields of the </a:t>
            </a:r>
            <a:r>
              <a:rPr lang="en-GB" sz="1400" noProof="1"/>
              <a:t>post</a:t>
            </a:r>
            <a:r>
              <a:rPr sz="1400" noProof="1"/>
              <a:t>.</a:t>
            </a:r>
          </a:p>
          <a:p>
            <a:pPr>
              <a:spcBef>
                <a:spcPct val="0"/>
              </a:spcBef>
              <a:defRPr/>
            </a:pPr>
            <a:r>
              <a:rPr sz="1400" noProof="1"/>
              <a:t>     */</a:t>
            </a:r>
          </a:p>
          <a:p>
            <a:pPr>
              <a:spcBef>
                <a:spcPct val="0"/>
              </a:spcBef>
              <a:defRPr/>
            </a:pPr>
            <a:r>
              <a:rPr sz="1400" noProof="1"/>
              <a:t>    public </a:t>
            </a:r>
            <a:r>
              <a:rPr lang="en-GB" sz="1400" noProof="1"/>
              <a:t>Post</a:t>
            </a:r>
            <a:r>
              <a:rPr sz="1400" noProof="1"/>
              <a:t>(String </a:t>
            </a:r>
            <a:r>
              <a:rPr lang="en-GB" sz="1400" noProof="1"/>
              <a:t>author</a:t>
            </a:r>
            <a:r>
              <a:rPr sz="1400" noProof="1"/>
              <a:t>)</a:t>
            </a:r>
          </a:p>
          <a:p>
            <a:pPr>
              <a:spcBef>
                <a:spcPct val="0"/>
              </a:spcBef>
              <a:defRPr/>
            </a:pPr>
            <a:r>
              <a:rPr sz="1400" noProof="1"/>
              <a:t>    {</a:t>
            </a:r>
          </a:p>
          <a:p>
            <a:pPr>
              <a:spcBef>
                <a:spcPct val="0"/>
              </a:spcBef>
              <a:defRPr/>
            </a:pPr>
            <a:r>
              <a:rPr sz="1400" noProof="1"/>
              <a:t>        </a:t>
            </a:r>
            <a:r>
              <a:rPr lang="en-GB" sz="1400" noProof="1"/>
              <a:t>username = author</a:t>
            </a:r>
            <a:r>
              <a:rPr sz="1400" noProof="1"/>
              <a:t>;</a:t>
            </a:r>
          </a:p>
          <a:p>
            <a:pPr>
              <a:spcBef>
                <a:spcPct val="0"/>
              </a:spcBef>
              <a:defRPr/>
            </a:pPr>
            <a:r>
              <a:rPr sz="1400" noProof="1"/>
              <a:t>        </a:t>
            </a:r>
            <a:r>
              <a:rPr lang="en-GB" sz="1400" noProof="1"/>
              <a:t>timestamp = System.currentTimeMillis()</a:t>
            </a:r>
            <a:r>
              <a:rPr sz="1400" noProof="1"/>
              <a:t>;</a:t>
            </a:r>
          </a:p>
          <a:p>
            <a:pPr>
              <a:spcBef>
                <a:spcPct val="0"/>
              </a:spcBef>
              <a:defRPr/>
            </a:pPr>
            <a:r>
              <a:rPr sz="1400" noProof="1"/>
              <a:t>        </a:t>
            </a:r>
            <a:r>
              <a:rPr lang="en-GB" sz="1400" noProof="1"/>
              <a:t>likes = 0</a:t>
            </a:r>
            <a:r>
              <a:rPr sz="1400" noProof="1"/>
              <a:t>;</a:t>
            </a:r>
          </a:p>
          <a:p>
            <a:pPr>
              <a:spcBef>
                <a:spcPct val="0"/>
              </a:spcBef>
              <a:defRPr/>
            </a:pPr>
            <a:r>
              <a:rPr sz="1400" noProof="1"/>
              <a:t>        comment</a:t>
            </a:r>
            <a:r>
              <a:rPr lang="en-GB" sz="1400" noProof="1"/>
              <a:t>s</a:t>
            </a:r>
            <a:r>
              <a:rPr sz="1400" noProof="1"/>
              <a:t> = </a:t>
            </a:r>
            <a:r>
              <a:rPr lang="en-GB" sz="1400" noProof="1"/>
              <a:t>new ArrayList&lt;&gt;()</a:t>
            </a:r>
            <a:r>
              <a:rPr sz="1400" noProof="1"/>
              <a:t>;</a:t>
            </a:r>
          </a:p>
          <a:p>
            <a:pPr>
              <a:spcBef>
                <a:spcPct val="0"/>
              </a:spcBef>
              <a:defRPr/>
            </a:pPr>
            <a:r>
              <a:rPr sz="1400" noProof="1"/>
              <a:t>    }</a:t>
            </a:r>
          </a:p>
          <a:p>
            <a:pPr>
              <a:spcBef>
                <a:spcPct val="0"/>
              </a:spcBef>
              <a:defRPr/>
            </a:pPr>
            <a:endParaRPr sz="1400" noProof="1"/>
          </a:p>
          <a:p>
            <a:pPr>
              <a:spcBef>
                <a:spcPct val="0"/>
              </a:spcBef>
              <a:defRPr/>
            </a:pPr>
            <a:r>
              <a:rPr sz="1400" noProof="1"/>
              <a:t>    </a:t>
            </a:r>
            <a:r>
              <a:rPr sz="1400" i="1" noProof="1"/>
              <a:t>// methods omitted</a:t>
            </a:r>
            <a:endParaRPr sz="1400" noProof="1"/>
          </a:p>
          <a:p>
            <a:pPr>
              <a:spcBef>
                <a:spcPct val="0"/>
              </a:spcBef>
              <a:defRPr/>
            </a:pPr>
            <a:r>
              <a:rPr sz="1400" noProof="1"/>
              <a:t>}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Inheritance and constructors</a:t>
            </a:r>
          </a:p>
        </p:txBody>
      </p:sp>
      <p:sp>
        <p:nvSpPr>
          <p:cNvPr id="21508" name="Text Box 3"/>
          <p:cNvSpPr txBox="1">
            <a:spLocks noChangeArrowheads="1"/>
          </p:cNvSpPr>
          <p:nvPr/>
        </p:nvSpPr>
        <p:spPr bwMode="auto">
          <a:xfrm>
            <a:off x="2491800" y="1988840"/>
            <a:ext cx="7223125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sz="1800" noProof="1"/>
              <a:t>public class </a:t>
            </a:r>
            <a:r>
              <a:rPr lang="en-GB" sz="1800" noProof="1"/>
              <a:t>MessagePost</a:t>
            </a:r>
            <a:r>
              <a:rPr sz="1800" noProof="1"/>
              <a:t> extends </a:t>
            </a:r>
            <a:r>
              <a:rPr lang="en-GB" sz="1800" noProof="1"/>
              <a:t>Post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private String </a:t>
            </a:r>
            <a:r>
              <a:rPr lang="en-GB" sz="1800" noProof="1"/>
              <a:t>message</a:t>
            </a:r>
            <a:r>
              <a:rPr sz="1800" noProof="1"/>
              <a:t>;</a:t>
            </a:r>
          </a:p>
          <a:p>
            <a:pPr>
              <a:spcBef>
                <a:spcPct val="0"/>
              </a:spcBef>
              <a:defRPr/>
            </a:pP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    /**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* Constructor for objects of class </a:t>
            </a:r>
            <a:r>
              <a:rPr lang="en-GB" sz="1800" noProof="1"/>
              <a:t>MessagePost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     */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public </a:t>
            </a:r>
            <a:r>
              <a:rPr lang="en-GB" sz="1800" noProof="1"/>
              <a:t>MessagePost</a:t>
            </a:r>
            <a:r>
              <a:rPr sz="1800" noProof="1"/>
              <a:t>(String </a:t>
            </a:r>
            <a:r>
              <a:rPr lang="en-GB" sz="1800" noProof="1"/>
              <a:t>author, String text</a:t>
            </a:r>
            <a:r>
              <a:rPr sz="1800" noProof="1"/>
              <a:t>)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{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   </a:t>
            </a:r>
            <a:r>
              <a:rPr lang="en-GB" sz="1800" noProof="1"/>
              <a:t>super(author);</a:t>
            </a:r>
          </a:p>
          <a:p>
            <a:pPr>
              <a:spcBef>
                <a:spcPct val="0"/>
              </a:spcBef>
              <a:defRPr/>
            </a:pPr>
            <a:r>
              <a:rPr lang="en-GB" sz="1800" noProof="1"/>
              <a:t>        message = text;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    }</a:t>
            </a:r>
          </a:p>
          <a:p>
            <a:pPr>
              <a:spcBef>
                <a:spcPct val="0"/>
              </a:spcBef>
              <a:defRPr/>
            </a:pP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    </a:t>
            </a:r>
            <a:r>
              <a:rPr sz="1800" i="1" noProof="1"/>
              <a:t>// methods omitted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}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Main concepts to be covered</a:t>
            </a:r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n-cs"/>
              </a:rPr>
              <a:t>Inheritance</a:t>
            </a:r>
          </a:p>
          <a:p>
            <a:pPr eaLnBrk="1" hangingPunct="1">
              <a:defRPr/>
            </a:pPr>
            <a:r>
              <a:rPr lang="en-US" dirty="0">
                <a:cs typeface="+mn-cs"/>
              </a:rPr>
              <a:t>Subtyping</a:t>
            </a:r>
          </a:p>
          <a:p>
            <a:pPr eaLnBrk="1" hangingPunct="1">
              <a:defRPr/>
            </a:pPr>
            <a:r>
              <a:rPr lang="en-US" dirty="0">
                <a:cs typeface="+mn-cs"/>
              </a:rPr>
              <a:t>Substitution</a:t>
            </a:r>
          </a:p>
          <a:p>
            <a:pPr eaLnBrk="1" hangingPunct="1">
              <a:defRPr/>
            </a:pPr>
            <a:r>
              <a:rPr lang="en-US" dirty="0">
                <a:cs typeface="+mn-cs"/>
              </a:rPr>
              <a:t>Polymorphic variables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Superclass constructor call</a:t>
            </a:r>
          </a:p>
        </p:txBody>
      </p:sp>
      <p:sp>
        <p:nvSpPr>
          <p:cNvPr id="225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GB" dirty="0">
                <a:cs typeface="+mn-cs"/>
              </a:rPr>
              <a:t>Subclass constructors must always contain a 'super' call.</a:t>
            </a:r>
          </a:p>
          <a:p>
            <a:pPr eaLnBrk="1" hangingPunct="1">
              <a:defRPr/>
            </a:pPr>
            <a:r>
              <a:rPr lang="en-GB" dirty="0">
                <a:cs typeface="+mn-cs"/>
              </a:rPr>
              <a:t>If none is written, the compiler inserts one (without parameters)</a:t>
            </a:r>
          </a:p>
          <a:p>
            <a:pPr lvl="1" eaLnBrk="1" hangingPunct="1">
              <a:defRPr/>
            </a:pPr>
            <a:r>
              <a:rPr lang="en-GB" dirty="0"/>
              <a:t>only compiles if the superclass has a constructor without parameters</a:t>
            </a:r>
          </a:p>
          <a:p>
            <a:pPr eaLnBrk="1" hangingPunct="1">
              <a:defRPr/>
            </a:pPr>
            <a:r>
              <a:rPr lang="en-GB" dirty="0">
                <a:cs typeface="+mn-cs"/>
              </a:rPr>
              <a:t>Must be the first statement in the subclass constructor.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Adding more item types</a:t>
            </a:r>
          </a:p>
        </p:txBody>
      </p:sp>
      <p:pic>
        <p:nvPicPr>
          <p:cNvPr id="56323" name="Picture 1" descr="fig8-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319" y="1916832"/>
            <a:ext cx="6796088" cy="419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Deeper hierarchies</a:t>
            </a:r>
          </a:p>
        </p:txBody>
      </p:sp>
      <p:pic>
        <p:nvPicPr>
          <p:cNvPr id="58371" name="Picture 1" descr="fig8-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302" y="1916832"/>
            <a:ext cx="5093395" cy="4320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Review (so far)</a:t>
            </a:r>
          </a:p>
        </p:txBody>
      </p:sp>
      <p:sp>
        <p:nvSpPr>
          <p:cNvPr id="187396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Times" pitchFamily="-32" charset="0"/>
              <a:buNone/>
              <a:defRPr/>
            </a:pPr>
            <a:r>
              <a:rPr lang="en-GB">
                <a:cs typeface="+mn-cs"/>
              </a:rPr>
              <a:t>Inheritance (so far) helps with:</a:t>
            </a:r>
          </a:p>
          <a:p>
            <a:pPr eaLnBrk="1" hangingPunct="1">
              <a:defRPr/>
            </a:pPr>
            <a:r>
              <a:rPr lang="en-GB">
                <a:cs typeface="+mn-cs"/>
              </a:rPr>
              <a:t>Avoiding code duplication</a:t>
            </a:r>
          </a:p>
          <a:p>
            <a:pPr eaLnBrk="1" hangingPunct="1">
              <a:defRPr/>
            </a:pPr>
            <a:r>
              <a:rPr lang="en-GB">
                <a:cs typeface="+mn-cs"/>
              </a:rPr>
              <a:t>Code reuse</a:t>
            </a:r>
          </a:p>
          <a:p>
            <a:pPr eaLnBrk="1" hangingPunct="1">
              <a:defRPr/>
            </a:pPr>
            <a:r>
              <a:rPr lang="en-GB">
                <a:cs typeface="+mn-cs"/>
              </a:rPr>
              <a:t>Easier maintenance</a:t>
            </a:r>
          </a:p>
          <a:p>
            <a:pPr eaLnBrk="1" hangingPunct="1">
              <a:defRPr/>
            </a:pPr>
            <a:r>
              <a:rPr lang="en-GB">
                <a:cs typeface="+mn-cs"/>
              </a:rPr>
              <a:t>Extendibility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Subclasses and subtyping</a:t>
            </a:r>
          </a:p>
        </p:txBody>
      </p:sp>
      <p:sp>
        <p:nvSpPr>
          <p:cNvPr id="191492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GB" dirty="0">
                <a:cs typeface="+mn-cs"/>
              </a:rPr>
              <a:t>Classes define types.</a:t>
            </a:r>
          </a:p>
          <a:p>
            <a:pPr eaLnBrk="1" hangingPunct="1">
              <a:defRPr/>
            </a:pPr>
            <a:r>
              <a:rPr lang="en-GB" dirty="0">
                <a:cs typeface="+mn-cs"/>
              </a:rPr>
              <a:t>Subclasses define </a:t>
            </a:r>
            <a:r>
              <a:rPr lang="en-GB" i="1" dirty="0">
                <a:cs typeface="+mn-cs"/>
              </a:rPr>
              <a:t>subtypes</a:t>
            </a:r>
            <a:r>
              <a:rPr lang="en-GB" dirty="0">
                <a:cs typeface="+mn-cs"/>
              </a:rPr>
              <a:t>.</a:t>
            </a:r>
          </a:p>
          <a:p>
            <a:pPr eaLnBrk="1" hangingPunct="1">
              <a:defRPr/>
            </a:pPr>
            <a:r>
              <a:rPr lang="en-GB" dirty="0">
                <a:cs typeface="+mn-cs"/>
              </a:rPr>
              <a:t>Objects of subclasses can be used where objects of </a:t>
            </a:r>
            <a:r>
              <a:rPr lang="en-GB" dirty="0" err="1">
                <a:cs typeface="+mn-cs"/>
              </a:rPr>
              <a:t>supertypes</a:t>
            </a:r>
            <a:r>
              <a:rPr lang="en-GB" dirty="0">
                <a:cs typeface="+mn-cs"/>
              </a:rPr>
              <a:t> are required.</a:t>
            </a:r>
            <a:br>
              <a:rPr lang="en-GB" dirty="0">
                <a:cs typeface="+mn-cs"/>
              </a:rPr>
            </a:br>
            <a:r>
              <a:rPr lang="en-GB" dirty="0">
                <a:cs typeface="+mn-cs"/>
              </a:rPr>
              <a:t>(This is called </a:t>
            </a:r>
            <a:r>
              <a:rPr lang="en-GB" b="1" dirty="0">
                <a:solidFill>
                  <a:srgbClr val="A57133"/>
                </a:solidFill>
                <a:cs typeface="+mn-cs"/>
              </a:rPr>
              <a:t>substitution</a:t>
            </a:r>
            <a:r>
              <a:rPr lang="en-GB" b="1" dirty="0">
                <a:solidFill>
                  <a:srgbClr val="CD2626"/>
                </a:solidFill>
                <a:cs typeface="+mn-cs"/>
              </a:rPr>
              <a:t> </a:t>
            </a:r>
            <a:r>
              <a:rPr lang="en-GB" dirty="0">
                <a:cs typeface="+mn-cs"/>
              </a:rPr>
              <a:t>.)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Subtyping and assignment</a:t>
            </a:r>
          </a:p>
        </p:txBody>
      </p:sp>
      <p:sp>
        <p:nvSpPr>
          <p:cNvPr id="30724" name="Text Box 5"/>
          <p:cNvSpPr txBox="1">
            <a:spLocks noChangeArrowheads="1"/>
          </p:cNvSpPr>
          <p:nvPr/>
        </p:nvSpPr>
        <p:spPr bwMode="auto">
          <a:xfrm rot="-5400000">
            <a:off x="5574543" y="3141588"/>
            <a:ext cx="1286845" cy="4876800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eaVert" lIns="198000" tIns="190800" rIns="162000" bIns="190800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noProof="1"/>
              <a:t>Vehicle v1 = new Vehicle();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Vehicle v2 = new Car();</a:t>
            </a:r>
          </a:p>
          <a:p>
            <a:pPr>
              <a:spcBef>
                <a:spcPct val="0"/>
              </a:spcBef>
              <a:defRPr/>
            </a:pPr>
            <a:r>
              <a:rPr lang="en-US"/>
              <a:t>Vehicle v3 = new Bicycle();</a:t>
            </a:r>
            <a:endParaRPr lang="en-AU"/>
          </a:p>
        </p:txBody>
      </p:sp>
      <p:sp>
        <p:nvSpPr>
          <p:cNvPr id="30725" name="Text Box 7"/>
          <p:cNvSpPr txBox="1">
            <a:spLocks noChangeArrowheads="1"/>
          </p:cNvSpPr>
          <p:nvPr/>
        </p:nvSpPr>
        <p:spPr bwMode="auto">
          <a:xfrm>
            <a:off x="7589564" y="2345456"/>
            <a:ext cx="3258963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r>
              <a:rPr lang="en-GB" sz="2800" b="0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subclass objects may be assigned to superclass variables</a:t>
            </a:r>
          </a:p>
        </p:txBody>
      </p:sp>
      <p:pic>
        <p:nvPicPr>
          <p:cNvPr id="64517" name="Picture 8" descr="fig8-13-colou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640" y="1916832"/>
            <a:ext cx="4514850" cy="276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9" name="Rectangle 3"/>
          <p:cNvSpPr>
            <a:spLocks noGrp="1" noChangeArrowheads="1"/>
          </p:cNvSpPr>
          <p:nvPr>
            <p:ph type="title" idx="4294967295"/>
          </p:nvPr>
        </p:nvSpPr>
        <p:spPr>
          <a:xfrm>
            <a:off x="1271464" y="1556792"/>
            <a:ext cx="4075311" cy="1143000"/>
          </a:xfrm>
          <a:prstGeom prst="rect">
            <a:avLst/>
          </a:prstGeom>
          <a:noFill/>
        </p:spPr>
        <p:txBody>
          <a:bodyPr/>
          <a:lstStyle/>
          <a:p>
            <a:pPr algn="l" eaLnBrk="1" hangingPunct="1">
              <a:defRPr/>
            </a:pPr>
            <a:r>
              <a:rPr lang="en-US" sz="3200" dirty="0">
                <a:latin typeface="Tw Cen MT" panose="020B0602020104020603" pitchFamily="34" charset="77"/>
              </a:rPr>
              <a:t>Revised </a:t>
            </a:r>
            <a:r>
              <a:rPr lang="en-US" sz="3200" b="1" dirty="0" err="1">
                <a:latin typeface="Tw Cen MT" panose="020B0602020104020603" pitchFamily="34" charset="77"/>
                <a:ea typeface="Courier New" charset="0"/>
                <a:cs typeface="Courier New" charset="0"/>
              </a:rPr>
              <a:t>NewsFeed</a:t>
            </a:r>
            <a:r>
              <a:rPr lang="en-US" sz="3200" dirty="0">
                <a:latin typeface="Tw Cen MT" panose="020B0602020104020603" pitchFamily="34" charset="77"/>
              </a:rPr>
              <a:t> source code</a:t>
            </a:r>
          </a:p>
        </p:txBody>
      </p:sp>
      <p:sp>
        <p:nvSpPr>
          <p:cNvPr id="26628" name="Text Box 2"/>
          <p:cNvSpPr txBox="1">
            <a:spLocks noChangeArrowheads="1"/>
          </p:cNvSpPr>
          <p:nvPr/>
        </p:nvSpPr>
        <p:spPr bwMode="auto">
          <a:xfrm rot="16200000">
            <a:off x="5602077" y="892800"/>
            <a:ext cx="6001643" cy="5055230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sz="1800" noProof="1"/>
              <a:t>public class </a:t>
            </a:r>
            <a:r>
              <a:rPr lang="en-GB" sz="1800" noProof="1"/>
              <a:t>NewsFeed</a:t>
            </a: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private ArrayList</a:t>
            </a:r>
            <a:r>
              <a:rPr lang="en-GB" sz="1800" dirty="0"/>
              <a:t>&lt;Post&gt;</a:t>
            </a:r>
            <a:r>
              <a:rPr sz="1800" noProof="1"/>
              <a:t> </a:t>
            </a:r>
            <a:r>
              <a:rPr lang="en-GB" sz="1800" noProof="1"/>
              <a:t>posts</a:t>
            </a:r>
            <a:r>
              <a:rPr sz="1800" noProof="1"/>
              <a:t>;</a:t>
            </a:r>
          </a:p>
          <a:p>
            <a:pPr>
              <a:spcBef>
                <a:spcPct val="0"/>
              </a:spcBef>
              <a:defRPr/>
            </a:pP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    /**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* Construct an empty </a:t>
            </a:r>
            <a:r>
              <a:rPr lang="en-GB" sz="1800" noProof="1"/>
              <a:t>news feed</a:t>
            </a:r>
            <a:r>
              <a:rPr sz="1800" noProof="1"/>
              <a:t>.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*/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public </a:t>
            </a:r>
            <a:r>
              <a:rPr lang="en-GB" sz="1800" noProof="1"/>
              <a:t>NewsFeed</a:t>
            </a:r>
            <a:r>
              <a:rPr sz="1800" noProof="1"/>
              <a:t>()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{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   </a:t>
            </a:r>
            <a:r>
              <a:rPr lang="en-GB" sz="1800" noProof="1"/>
              <a:t>posts </a:t>
            </a:r>
            <a:r>
              <a:rPr sz="1800" noProof="1"/>
              <a:t>= new ArrayList</a:t>
            </a:r>
            <a:r>
              <a:rPr lang="en-GB" sz="1800" dirty="0"/>
              <a:t>&lt;&gt;</a:t>
            </a:r>
            <a:r>
              <a:rPr sz="1800" noProof="1"/>
              <a:t>();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}</a:t>
            </a:r>
          </a:p>
          <a:p>
            <a:pPr>
              <a:spcBef>
                <a:spcPct val="0"/>
              </a:spcBef>
              <a:defRPr/>
            </a:pPr>
            <a:endParaRPr sz="1800" noProof="1"/>
          </a:p>
          <a:p>
            <a:pPr>
              <a:spcBef>
                <a:spcPct val="0"/>
              </a:spcBef>
              <a:defRPr/>
            </a:pPr>
            <a:r>
              <a:rPr sz="1800" noProof="1"/>
              <a:t>    /**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* Add a</a:t>
            </a:r>
            <a:r>
              <a:rPr lang="en-GB" sz="1800" noProof="1"/>
              <a:t> post </a:t>
            </a:r>
            <a:r>
              <a:rPr sz="1800" noProof="1"/>
              <a:t>to the </a:t>
            </a:r>
            <a:r>
              <a:rPr lang="en-GB" sz="1800" noProof="1"/>
              <a:t>news feed</a:t>
            </a:r>
            <a:r>
              <a:rPr sz="1800" noProof="1"/>
              <a:t>.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*/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public void add</a:t>
            </a:r>
            <a:r>
              <a:rPr lang="en-GB" sz="1800" noProof="1"/>
              <a:t>Post</a:t>
            </a:r>
            <a:r>
              <a:rPr sz="1800" noProof="1"/>
              <a:t>(</a:t>
            </a:r>
            <a:r>
              <a:rPr lang="en-GB" sz="1800" noProof="1"/>
              <a:t>Post post</a:t>
            </a:r>
            <a:r>
              <a:rPr sz="1800" noProof="1"/>
              <a:t>)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{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    </a:t>
            </a:r>
            <a:r>
              <a:rPr lang="en-GB" sz="1800" noProof="1"/>
              <a:t>post</a:t>
            </a:r>
            <a:r>
              <a:rPr sz="1800" noProof="1"/>
              <a:t>s.add(</a:t>
            </a:r>
            <a:r>
              <a:rPr lang="en-GB" sz="1800" noProof="1"/>
              <a:t>post</a:t>
            </a:r>
            <a:r>
              <a:rPr sz="1800" noProof="1"/>
              <a:t>);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}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    ...</a:t>
            </a:r>
          </a:p>
          <a:p>
            <a:pPr>
              <a:spcBef>
                <a:spcPct val="0"/>
              </a:spcBef>
              <a:defRPr/>
            </a:pPr>
            <a:r>
              <a:rPr sz="1800" noProof="1"/>
              <a:t>}</a:t>
            </a:r>
            <a:endParaRPr lang="en-AU" sz="1800" dirty="0">
              <a:solidFill>
                <a:srgbClr val="000000"/>
              </a:solidFill>
            </a:endParaRPr>
          </a:p>
        </p:txBody>
      </p:sp>
      <p:sp>
        <p:nvSpPr>
          <p:cNvPr id="26629" name="Text Box 4"/>
          <p:cNvSpPr txBox="1">
            <a:spLocks noChangeArrowheads="1"/>
          </p:cNvSpPr>
          <p:nvPr/>
        </p:nvSpPr>
        <p:spPr bwMode="auto">
          <a:xfrm>
            <a:off x="1271464" y="3429000"/>
            <a:ext cx="382173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r>
              <a:rPr lang="en-GB" sz="3200" b="0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Avoids code duplication in the client class!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7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New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NewsFeed</a:t>
            </a:r>
            <a:r>
              <a:rPr lang="en-US" dirty="0">
                <a:cs typeface="+mj-cs"/>
              </a:rPr>
              <a:t> source code</a:t>
            </a:r>
          </a:p>
        </p:txBody>
      </p:sp>
      <p:sp>
        <p:nvSpPr>
          <p:cNvPr id="27652" name="Text Box 4"/>
          <p:cNvSpPr txBox="1">
            <a:spLocks noChangeArrowheads="1"/>
          </p:cNvSpPr>
          <p:nvPr/>
        </p:nvSpPr>
        <p:spPr bwMode="auto">
          <a:xfrm rot="16200000">
            <a:off x="4074946" y="285163"/>
            <a:ext cx="4056834" cy="7464188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eaVert" wrap="none" lIns="198000" tIns="190800" rIns="162000" bIns="190800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noProof="1"/>
              <a:t>/**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 * </a:t>
            </a:r>
            <a:r>
              <a:rPr lang="en-GB" noProof="1"/>
              <a:t>Show the news feed. Currently: print the </a:t>
            </a:r>
          </a:p>
          <a:p>
            <a:pPr>
              <a:spcBef>
                <a:spcPct val="0"/>
              </a:spcBef>
              <a:defRPr/>
            </a:pPr>
            <a:r>
              <a:rPr lang="en-GB" noProof="1"/>
              <a:t> * news feed details</a:t>
            </a:r>
            <a:r>
              <a:rPr noProof="1"/>
              <a:t> </a:t>
            </a:r>
            <a:r>
              <a:rPr lang="en-GB" noProof="1"/>
              <a:t>to the terminal.</a:t>
            </a:r>
          </a:p>
          <a:p>
            <a:pPr>
              <a:spcBef>
                <a:spcPct val="0"/>
              </a:spcBef>
              <a:defRPr/>
            </a:pPr>
            <a:r>
              <a:rPr lang="en-GB" noProof="1"/>
              <a:t> * (Later: display in a web browser.)</a:t>
            </a:r>
            <a:endParaRPr noProof="1"/>
          </a:p>
          <a:p>
            <a:pPr>
              <a:spcBef>
                <a:spcPct val="0"/>
              </a:spcBef>
              <a:defRPr/>
            </a:pPr>
            <a:r>
              <a:rPr noProof="1"/>
              <a:t> */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public void </a:t>
            </a:r>
            <a:r>
              <a:rPr lang="en-GB" noProof="1"/>
              <a:t>show</a:t>
            </a:r>
            <a:r>
              <a:rPr noProof="1"/>
              <a:t>()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   for(</a:t>
            </a:r>
            <a:r>
              <a:rPr lang="en-GB" dirty="0"/>
              <a:t>Post post : posts</a:t>
            </a:r>
            <a:r>
              <a:rPr noProof="1"/>
              <a:t>) {</a:t>
            </a:r>
          </a:p>
          <a:p>
            <a:pPr>
              <a:spcBef>
                <a:spcPct val="0"/>
              </a:spcBef>
              <a:defRPr/>
            </a:pPr>
            <a:r>
              <a:rPr lang="en-GB" dirty="0"/>
              <a:t>       </a:t>
            </a:r>
            <a:r>
              <a:rPr lang="en-GB" noProof="1"/>
              <a:t>post.display</a:t>
            </a:r>
            <a:r>
              <a:rPr noProof="1"/>
              <a:t>();</a:t>
            </a:r>
            <a:endParaRPr lang="en-GB" dirty="0"/>
          </a:p>
          <a:p>
            <a:pPr>
              <a:spcBef>
                <a:spcPct val="0"/>
              </a:spcBef>
              <a:defRPr/>
            </a:pPr>
            <a:r>
              <a:rPr lang="en-GB" noProof="1"/>
              <a:t>       </a:t>
            </a:r>
            <a:r>
              <a:rPr noProof="1"/>
              <a:t>System.out.println(); </a:t>
            </a:r>
            <a:r>
              <a:rPr lang="en-US" noProof="1"/>
              <a:t>// Empty line </a:t>
            </a:r>
            <a:r>
              <a:rPr lang="en-GB" noProof="1"/>
              <a:t>...</a:t>
            </a:r>
            <a:endParaRPr noProof="1"/>
          </a:p>
          <a:p>
            <a:pPr>
              <a:spcBef>
                <a:spcPct val="0"/>
              </a:spcBef>
              <a:defRPr/>
            </a:pPr>
            <a:r>
              <a:rPr noProof="1"/>
              <a:t>   }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}</a:t>
            </a:r>
            <a:endParaRPr lang="en-AU" dirty="0"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Subtyping</a:t>
            </a:r>
          </a:p>
        </p:txBody>
      </p:sp>
      <p:sp>
        <p:nvSpPr>
          <p:cNvPr id="28676" name="Text Box 5"/>
          <p:cNvSpPr txBox="1">
            <a:spLocks noChangeArrowheads="1"/>
          </p:cNvSpPr>
          <p:nvPr/>
        </p:nvSpPr>
        <p:spPr bwMode="auto">
          <a:xfrm rot="16200000">
            <a:off x="4129138" y="-796826"/>
            <a:ext cx="3933724" cy="9649073"/>
          </a:xfrm>
          <a:prstGeom prst="rect">
            <a:avLst/>
          </a:prstGeom>
          <a:noFill/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eaVert" wrap="square" lIns="198000" tIns="190800" rIns="162000" bIns="190800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sz="2800" b="0" noProof="1">
                <a:solidFill>
                  <a:srgbClr val="1A3170"/>
                </a:solidFill>
                <a:latin typeface="Trebuchet MS" charset="0"/>
              </a:rPr>
              <a:t>First, we had:</a:t>
            </a:r>
            <a:endParaRPr lang="en-GB" sz="2400" noProof="1"/>
          </a:p>
          <a:p>
            <a:pPr>
              <a:spcBef>
                <a:spcPct val="0"/>
              </a:spcBef>
              <a:defRPr/>
            </a:pPr>
            <a:r>
              <a:rPr lang="en-GB" sz="2400" noProof="1"/>
              <a:t>  </a:t>
            </a:r>
            <a:r>
              <a:rPr sz="2400" noProof="1"/>
              <a:t>public void add</a:t>
            </a:r>
            <a:r>
              <a:rPr lang="en-GB" sz="2400" noProof="1"/>
              <a:t>MessagePost</a:t>
            </a:r>
            <a:r>
              <a:rPr sz="2400" noProof="1"/>
              <a:t>(</a:t>
            </a:r>
            <a:r>
              <a:rPr lang="en-GB" sz="2400" noProof="1"/>
              <a:t>MessagePost message</a:t>
            </a:r>
            <a:r>
              <a:rPr sz="2400" noProof="1"/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GB" sz="2400" noProof="1"/>
              <a:t>  </a:t>
            </a:r>
            <a:r>
              <a:rPr sz="2400" noProof="1"/>
              <a:t>public void add</a:t>
            </a:r>
            <a:r>
              <a:rPr lang="en-GB" sz="2400" noProof="1"/>
              <a:t>PhotoPost</a:t>
            </a:r>
            <a:r>
              <a:rPr sz="2400" noProof="1"/>
              <a:t>(</a:t>
            </a:r>
            <a:r>
              <a:rPr lang="en-GB" sz="2400" noProof="1"/>
              <a:t>PhotoPost</a:t>
            </a:r>
            <a:r>
              <a:rPr sz="2400" noProof="1"/>
              <a:t> </a:t>
            </a:r>
            <a:r>
              <a:rPr lang="en-GB" sz="2400" noProof="1"/>
              <a:t>photo</a:t>
            </a:r>
            <a:r>
              <a:rPr sz="2400" noProof="1"/>
              <a:t>)</a:t>
            </a:r>
          </a:p>
          <a:p>
            <a:pPr>
              <a:spcBef>
                <a:spcPts val="1200"/>
              </a:spcBef>
              <a:defRPr/>
            </a:pPr>
            <a:r>
              <a:rPr lang="en-US" sz="2800" b="0" dirty="0">
                <a:solidFill>
                  <a:srgbClr val="1A3170"/>
                </a:solidFill>
                <a:latin typeface="Trebuchet MS" charset="0"/>
              </a:rPr>
              <a:t>Now, we have:</a:t>
            </a:r>
            <a:endParaRPr lang="en-GB" sz="2400" b="0" noProof="1">
              <a:latin typeface="Courier" charset="0"/>
            </a:endParaRPr>
          </a:p>
          <a:p>
            <a:pPr>
              <a:spcBef>
                <a:spcPct val="0"/>
              </a:spcBef>
              <a:defRPr/>
            </a:pPr>
            <a:r>
              <a:rPr lang="en-GB" sz="2400" noProof="1"/>
              <a:t>  </a:t>
            </a:r>
            <a:r>
              <a:rPr sz="2400" noProof="1"/>
              <a:t>public void add</a:t>
            </a:r>
            <a:r>
              <a:rPr lang="en-GB" sz="2400" noProof="1"/>
              <a:t>Post</a:t>
            </a:r>
            <a:r>
              <a:rPr sz="2400" noProof="1"/>
              <a:t>(</a:t>
            </a:r>
            <a:r>
              <a:rPr lang="en-GB" sz="2400" noProof="1"/>
              <a:t>Post post</a:t>
            </a:r>
            <a:r>
              <a:rPr sz="2400" noProof="1"/>
              <a:t>)</a:t>
            </a:r>
          </a:p>
          <a:p>
            <a:pPr>
              <a:spcBef>
                <a:spcPct val="0"/>
              </a:spcBef>
              <a:defRPr/>
            </a:pPr>
            <a:endParaRPr lang="en-AU" sz="18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AU" sz="2800" b="0" dirty="0">
                <a:solidFill>
                  <a:srgbClr val="1A3170"/>
                </a:solidFill>
                <a:latin typeface="Trebuchet MS" charset="0"/>
              </a:rPr>
              <a:t>We call this method with:</a:t>
            </a:r>
          </a:p>
          <a:p>
            <a:pPr>
              <a:spcBef>
                <a:spcPct val="0"/>
              </a:spcBef>
              <a:defRPr/>
            </a:pPr>
            <a:r>
              <a:rPr lang="en-GB" sz="2400" dirty="0"/>
              <a:t>  </a:t>
            </a:r>
            <a:r>
              <a:rPr lang="en-GB" sz="2400" dirty="0" err="1"/>
              <a:t>PhotoPost</a:t>
            </a:r>
            <a:r>
              <a:rPr sz="2400" noProof="1"/>
              <a:t> my</a:t>
            </a:r>
            <a:r>
              <a:rPr lang="en-GB" sz="2400" noProof="1"/>
              <a:t>Photo</a:t>
            </a:r>
            <a:r>
              <a:rPr sz="2400" noProof="1"/>
              <a:t> = new </a:t>
            </a:r>
            <a:r>
              <a:rPr lang="en-GB" sz="2400" dirty="0" err="1"/>
              <a:t>PhotoPost</a:t>
            </a:r>
            <a:r>
              <a:rPr sz="2400" noProof="1"/>
              <a:t>(...);</a:t>
            </a:r>
          </a:p>
          <a:p>
            <a:pPr>
              <a:spcBef>
                <a:spcPct val="0"/>
              </a:spcBef>
              <a:defRPr/>
            </a:pPr>
            <a:r>
              <a:rPr sz="2400" noProof="1"/>
              <a:t> </a:t>
            </a:r>
            <a:r>
              <a:rPr lang="en-GB" sz="2400" noProof="1"/>
              <a:t> feed</a:t>
            </a:r>
            <a:r>
              <a:rPr sz="2400" noProof="1"/>
              <a:t>.add</a:t>
            </a:r>
            <a:r>
              <a:rPr lang="en-GB" sz="2400" noProof="1"/>
              <a:t>Post</a:t>
            </a:r>
            <a:r>
              <a:rPr sz="2400" noProof="1"/>
              <a:t>(my</a:t>
            </a:r>
            <a:r>
              <a:rPr lang="en-GB" sz="2400" noProof="1"/>
              <a:t>Photo</a:t>
            </a:r>
            <a:r>
              <a:rPr sz="2400" noProof="1"/>
              <a:t>);</a:t>
            </a:r>
            <a:endParaRPr lang="en-AU" sz="1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Subtyping and parameter passing</a:t>
            </a:r>
          </a:p>
        </p:txBody>
      </p:sp>
      <p:sp>
        <p:nvSpPr>
          <p:cNvPr id="31748" name="Text Box 5"/>
          <p:cNvSpPr txBox="1">
            <a:spLocks noChangeArrowheads="1"/>
          </p:cNvSpPr>
          <p:nvPr/>
        </p:nvSpPr>
        <p:spPr bwMode="auto">
          <a:xfrm>
            <a:off x="1487488" y="1939265"/>
            <a:ext cx="685800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noProof="1"/>
              <a:t>public class </a:t>
            </a:r>
            <a:r>
              <a:rPr lang="en-GB" noProof="1"/>
              <a:t>NewsFeed</a:t>
            </a:r>
            <a:endParaRPr noProof="1"/>
          </a:p>
          <a:p>
            <a:pPr>
              <a:spcBef>
                <a:spcPct val="0"/>
              </a:spcBef>
              <a:defRPr/>
            </a:pPr>
            <a:r>
              <a:rPr noProof="1"/>
              <a:t>{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    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    public void add</a:t>
            </a:r>
            <a:r>
              <a:rPr lang="en-GB" noProof="1"/>
              <a:t>Post</a:t>
            </a:r>
            <a:r>
              <a:rPr noProof="1"/>
              <a:t>(</a:t>
            </a:r>
            <a:r>
              <a:rPr lang="en-GB" noProof="1"/>
              <a:t>Post</a:t>
            </a:r>
            <a:r>
              <a:rPr noProof="1"/>
              <a:t> </a:t>
            </a:r>
            <a:r>
              <a:rPr lang="en-GB" noProof="1"/>
              <a:t>post</a:t>
            </a:r>
            <a:r>
              <a:rPr noProof="1"/>
              <a:t>)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    {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        ...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    }</a:t>
            </a:r>
          </a:p>
          <a:p>
            <a:pPr>
              <a:spcBef>
                <a:spcPct val="0"/>
              </a:spcBef>
              <a:defRPr/>
            </a:pPr>
            <a:r>
              <a:rPr noProof="1"/>
              <a:t>}</a:t>
            </a:r>
            <a:endParaRPr lang="en-GB" noProof="1"/>
          </a:p>
          <a:p>
            <a:pPr>
              <a:spcBef>
                <a:spcPct val="0"/>
              </a:spcBef>
              <a:defRPr/>
            </a:pPr>
            <a:endParaRPr noProof="1"/>
          </a:p>
          <a:p>
            <a:pPr>
              <a:spcBef>
                <a:spcPct val="0"/>
              </a:spcBef>
              <a:defRPr/>
            </a:pPr>
            <a:r>
              <a:rPr lang="en-GB" noProof="1"/>
              <a:t>PhotoPost</a:t>
            </a:r>
            <a:r>
              <a:rPr noProof="1"/>
              <a:t> </a:t>
            </a:r>
            <a:r>
              <a:rPr lang="en-GB" dirty="0"/>
              <a:t>photo </a:t>
            </a:r>
            <a:r>
              <a:rPr noProof="1"/>
              <a:t>= new </a:t>
            </a:r>
            <a:r>
              <a:rPr lang="en-US" noProof="1"/>
              <a:t>PhotoPost</a:t>
            </a:r>
            <a:r>
              <a:rPr noProof="1"/>
              <a:t>(...);</a:t>
            </a:r>
          </a:p>
          <a:p>
            <a:pPr>
              <a:spcBef>
                <a:spcPct val="0"/>
              </a:spcBef>
              <a:defRPr/>
            </a:pPr>
            <a:r>
              <a:rPr lang="en-GB" noProof="1"/>
              <a:t>MessagePost message </a:t>
            </a:r>
            <a:r>
              <a:rPr noProof="1"/>
              <a:t>= new </a:t>
            </a:r>
            <a:r>
              <a:rPr lang="en-GB" noProof="1"/>
              <a:t>MessagePost(</a:t>
            </a:r>
            <a:r>
              <a:rPr noProof="1"/>
              <a:t>...);</a:t>
            </a:r>
          </a:p>
          <a:p>
            <a:pPr>
              <a:spcBef>
                <a:spcPct val="0"/>
              </a:spcBef>
              <a:defRPr/>
            </a:pPr>
            <a:endParaRPr noProof="1"/>
          </a:p>
          <a:p>
            <a:pPr>
              <a:spcBef>
                <a:spcPct val="0"/>
              </a:spcBef>
              <a:defRPr/>
            </a:pPr>
            <a:r>
              <a:rPr lang="en-GB" noProof="1"/>
              <a:t>feed</a:t>
            </a:r>
            <a:r>
              <a:rPr noProof="1"/>
              <a:t>.add</a:t>
            </a:r>
            <a:r>
              <a:rPr lang="en-GB" noProof="1"/>
              <a:t>Post</a:t>
            </a:r>
            <a:r>
              <a:rPr noProof="1"/>
              <a:t>(</a:t>
            </a:r>
            <a:r>
              <a:rPr lang="en-GB" noProof="1"/>
              <a:t>photo</a:t>
            </a:r>
            <a:r>
              <a:rPr noProof="1"/>
              <a:t>);</a:t>
            </a:r>
          </a:p>
          <a:p>
            <a:pPr>
              <a:spcBef>
                <a:spcPct val="0"/>
              </a:spcBef>
              <a:defRPr/>
            </a:pPr>
            <a:r>
              <a:rPr lang="en-US" dirty="0" err="1"/>
              <a:t>feed.addPost</a:t>
            </a:r>
            <a:r>
              <a:rPr lang="en-US" dirty="0"/>
              <a:t>(message);</a:t>
            </a:r>
            <a:endParaRPr lang="en-GB" dirty="0"/>
          </a:p>
        </p:txBody>
      </p:sp>
      <p:sp>
        <p:nvSpPr>
          <p:cNvPr id="31749" name="Text Box 8"/>
          <p:cNvSpPr txBox="1">
            <a:spLocks noChangeArrowheads="1"/>
          </p:cNvSpPr>
          <p:nvPr/>
        </p:nvSpPr>
        <p:spPr bwMode="auto">
          <a:xfrm>
            <a:off x="7680176" y="2077765"/>
            <a:ext cx="3526655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r>
              <a:rPr lang="en-GB" sz="3200" b="0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subclass objects may be used as actual parameters for the superclass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The Network example</a:t>
            </a:r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GB" dirty="0">
                <a:cs typeface="+mn-cs"/>
              </a:rPr>
              <a:t>A small, prototype social network.</a:t>
            </a:r>
            <a:endParaRPr lang="en-GB" sz="1600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GB" dirty="0">
                <a:cs typeface="+mn-cs"/>
              </a:rPr>
              <a:t>Supports a news feed with posts.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GB" dirty="0">
                <a:cs typeface="+mn-cs"/>
              </a:rPr>
              <a:t>Stores </a:t>
            </a:r>
            <a:r>
              <a:rPr lang="en-GB" i="1" dirty="0">
                <a:cs typeface="+mn-cs"/>
              </a:rPr>
              <a:t>text posts </a:t>
            </a:r>
            <a:r>
              <a:rPr lang="en-GB" dirty="0">
                <a:cs typeface="+mn-cs"/>
              </a:rPr>
              <a:t>and </a:t>
            </a:r>
            <a:r>
              <a:rPr lang="en-GB" i="1" dirty="0">
                <a:cs typeface="+mn-cs"/>
              </a:rPr>
              <a:t>photo posts</a:t>
            </a:r>
            <a:r>
              <a:rPr lang="en-GB" dirty="0">
                <a:cs typeface="+mn-cs"/>
              </a:rPr>
              <a:t>.</a:t>
            </a:r>
            <a:endParaRPr lang="en-AU" dirty="0">
              <a:latin typeface="Arial" charset="0"/>
              <a:cs typeface="+mn-cs"/>
            </a:endParaRPr>
          </a:p>
          <a:p>
            <a:pPr lvl="1" eaLnBrk="1" hangingPunct="1">
              <a:lnSpc>
                <a:spcPct val="90000"/>
              </a:lnSpc>
              <a:defRPr/>
            </a:pPr>
            <a:r>
              <a:rPr lang="en-AU" b="1" dirty="0" err="1">
                <a:latin typeface="Courier New" charset="0"/>
                <a:ea typeface="Courier New" charset="0"/>
                <a:cs typeface="Courier New" charset="0"/>
              </a:rPr>
              <a:t>MessagePost</a:t>
            </a:r>
            <a:r>
              <a:rPr lang="en-AU" dirty="0">
                <a:latin typeface="Arial" charset="0"/>
              </a:rPr>
              <a:t>: multi-line text message.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AU" b="1" dirty="0" err="1">
                <a:latin typeface="Courier New" charset="0"/>
                <a:ea typeface="Courier New" charset="0"/>
                <a:cs typeface="Courier New" charset="0"/>
              </a:rPr>
              <a:t>PhotoPost</a:t>
            </a:r>
            <a:r>
              <a:rPr lang="en-AU" dirty="0">
                <a:latin typeface="Arial" charset="0"/>
              </a:rPr>
              <a:t>: </a:t>
            </a:r>
            <a:r>
              <a:rPr lang="en-GB" dirty="0">
                <a:latin typeface="Arial" charset="0"/>
              </a:rPr>
              <a:t>photo and caption.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GB" dirty="0">
                <a:latin typeface="Arial" charset="0"/>
              </a:rPr>
              <a:t>Allows operations on the posts: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GB" dirty="0">
                <a:latin typeface="Arial" charset="0"/>
              </a:rPr>
              <a:t>E.g., search, display and remove.</a:t>
            </a:r>
            <a:endParaRPr lang="en-GB" dirty="0"/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Object diagram</a:t>
            </a:r>
          </a:p>
        </p:txBody>
      </p:sp>
      <p:pic>
        <p:nvPicPr>
          <p:cNvPr id="74755" name="Picture 1" descr="fig8-unused-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494" y="2060848"/>
            <a:ext cx="7339012" cy="403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Class diagram</a:t>
            </a:r>
          </a:p>
        </p:txBody>
      </p:sp>
      <p:pic>
        <p:nvPicPr>
          <p:cNvPr id="76803" name="Picture 1" descr="fig8-unused-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2481" y="1916832"/>
            <a:ext cx="5507038" cy="428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Polymorphic variables</a:t>
            </a:r>
          </a:p>
        </p:txBody>
      </p:sp>
      <p:sp>
        <p:nvSpPr>
          <p:cNvPr id="194564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GB" dirty="0">
                <a:cs typeface="+mn-cs"/>
              </a:rPr>
              <a:t>Object variables in Java are </a:t>
            </a:r>
            <a:r>
              <a:rPr lang="en-GB" b="1" dirty="0">
                <a:solidFill>
                  <a:srgbClr val="A57133"/>
                </a:solidFill>
                <a:cs typeface="+mn-cs"/>
              </a:rPr>
              <a:t>polymorphic</a:t>
            </a:r>
            <a:r>
              <a:rPr lang="en-GB" dirty="0">
                <a:cs typeface="+mn-cs"/>
              </a:rPr>
              <a:t>.</a:t>
            </a:r>
            <a:br>
              <a:rPr lang="en-GB" dirty="0">
                <a:cs typeface="+mn-cs"/>
              </a:rPr>
            </a:br>
            <a:br>
              <a:rPr lang="en-GB" sz="1600" dirty="0"/>
            </a:br>
            <a:r>
              <a:rPr lang="en-GB" sz="3600" dirty="0"/>
              <a:t>(They can hold objects of more than one type.)</a:t>
            </a:r>
            <a:endParaRPr lang="en-GB" sz="5400" dirty="0"/>
          </a:p>
          <a:p>
            <a:pPr eaLnBrk="1" hangingPunct="1">
              <a:defRPr/>
            </a:pPr>
            <a:r>
              <a:rPr lang="en-GB" dirty="0">
                <a:cs typeface="+mn-cs"/>
              </a:rPr>
              <a:t>They can hold objects of the declared type, or of subtypes of the declared type.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Casting</a:t>
            </a:r>
          </a:p>
        </p:txBody>
      </p:sp>
      <p:sp>
        <p:nvSpPr>
          <p:cNvPr id="198660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GB" altLang="en-US" sz="3200" dirty="0"/>
              <a:t>We can assign subtype to </a:t>
            </a:r>
            <a:r>
              <a:rPr lang="en-GB" altLang="en-US" sz="3200" dirty="0" err="1"/>
              <a:t>supertype</a:t>
            </a:r>
            <a:r>
              <a:rPr lang="en-GB" altLang="en-US" sz="3200" dirty="0"/>
              <a:t> …</a:t>
            </a:r>
          </a:p>
          <a:p>
            <a:pPr eaLnBrk="1" hangingPunct="1">
              <a:lnSpc>
                <a:spcPct val="90000"/>
              </a:lnSpc>
            </a:pPr>
            <a:r>
              <a:rPr lang="en-GB" altLang="en-US" sz="3200" dirty="0"/>
              <a:t>… but we cannot assign </a:t>
            </a:r>
            <a:r>
              <a:rPr lang="en-GB" altLang="en-US" sz="3200" dirty="0" err="1"/>
              <a:t>supertype</a:t>
            </a:r>
            <a:r>
              <a:rPr lang="en-GB" altLang="en-US" sz="3200" dirty="0"/>
              <a:t> to subtype!</a:t>
            </a:r>
            <a:br>
              <a:rPr lang="en-GB" altLang="en-US" sz="3200" dirty="0"/>
            </a:br>
            <a:br>
              <a:rPr lang="en-GB" altLang="en-US" sz="1400" dirty="0"/>
            </a:br>
            <a:r>
              <a:rPr lang="en-US" altLang="en-US" sz="2800" b="1" dirty="0">
                <a:latin typeface="Courier New" charset="0"/>
              </a:rPr>
              <a:t>  Vehicle v;</a:t>
            </a:r>
            <a:br>
              <a:rPr lang="en-US" altLang="en-US" sz="2800" b="1" dirty="0">
                <a:latin typeface="Courier New" charset="0"/>
              </a:rPr>
            </a:br>
            <a:r>
              <a:rPr lang="en-US" altLang="en-US" sz="2800" b="1" dirty="0">
                <a:latin typeface="Courier New" charset="0"/>
              </a:rPr>
              <a:t>  Car c = new Car();</a:t>
            </a:r>
            <a:br>
              <a:rPr lang="en-US" altLang="en-US" sz="2800" b="1" dirty="0">
                <a:latin typeface="Courier New" charset="0"/>
              </a:rPr>
            </a:br>
            <a:r>
              <a:rPr lang="en-US" altLang="en-US" sz="2800" b="1" dirty="0">
                <a:latin typeface="Courier New" charset="0"/>
              </a:rPr>
              <a:t>  v = c;  </a:t>
            </a:r>
            <a:r>
              <a:rPr lang="en-US" altLang="en-US" sz="3200" i="1" dirty="0">
                <a:solidFill>
                  <a:srgbClr val="0000FF"/>
                </a:solidFill>
                <a:latin typeface="Tw Cen MT" panose="020B0602020104020603" pitchFamily="34" charset="77"/>
              </a:rPr>
              <a:t>// correct</a:t>
            </a:r>
            <a:br>
              <a:rPr lang="en-US" altLang="en-US" sz="3200" b="1" dirty="0">
                <a:solidFill>
                  <a:srgbClr val="0000FF"/>
                </a:solidFill>
                <a:latin typeface="Courier New" charset="0"/>
              </a:rPr>
            </a:br>
            <a:r>
              <a:rPr lang="en-US" altLang="en-US" sz="2800" b="1" dirty="0">
                <a:latin typeface="Courier New" charset="0"/>
              </a:rPr>
              <a:t>  </a:t>
            </a:r>
            <a:r>
              <a:rPr lang="en-US" altLang="en-US" sz="2800" b="1" dirty="0">
                <a:latin typeface="Courier New" charset="0"/>
                <a:ea typeface="Courier New" charset="0"/>
                <a:cs typeface="Courier New" charset="0"/>
              </a:rPr>
              <a:t>c = v;  </a:t>
            </a:r>
            <a:r>
              <a:rPr lang="en-US" altLang="en-US" sz="3200" i="1" dirty="0">
                <a:solidFill>
                  <a:srgbClr val="FF0000"/>
                </a:solidFill>
                <a:latin typeface="Tw Cen MT" panose="020B0602020104020603" pitchFamily="34" charset="77"/>
              </a:rPr>
              <a:t>// compile-time error!</a:t>
            </a:r>
            <a:br>
              <a:rPr lang="en-US" altLang="en-US" sz="3200" i="1" dirty="0">
                <a:solidFill>
                  <a:srgbClr val="FF0000"/>
                </a:solidFill>
                <a:latin typeface="Arial" charset="0"/>
              </a:rPr>
            </a:br>
            <a:endParaRPr lang="en-US" altLang="en-US" sz="1400" i="1" dirty="0">
              <a:solidFill>
                <a:srgbClr val="FF0000"/>
              </a:solidFill>
              <a:latin typeface="Arial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/>
              <a:t>Casting fixes this</a:t>
            </a:r>
            <a:r>
              <a:rPr lang="en-US" altLang="en-US" sz="3200" dirty="0">
                <a:latin typeface="Times" charset="0"/>
              </a:rPr>
              <a:t>:</a:t>
            </a:r>
            <a:br>
              <a:rPr lang="en-US" altLang="en-US" sz="3200" dirty="0">
                <a:latin typeface="Times" charset="0"/>
              </a:rPr>
            </a:br>
            <a:br>
              <a:rPr lang="en-GB" altLang="en-US" sz="1400" dirty="0"/>
            </a:br>
            <a:r>
              <a:rPr lang="en-US" altLang="en-US" sz="2800" b="1" dirty="0">
                <a:latin typeface="Courier New" charset="0"/>
              </a:rPr>
              <a:t>  c = (Car) v;</a:t>
            </a:r>
            <a:br>
              <a:rPr lang="en-US" altLang="en-US" sz="2800" b="1" dirty="0">
                <a:latin typeface="Courier New" charset="0"/>
              </a:rPr>
            </a:br>
            <a:br>
              <a:rPr lang="en-US" altLang="en-US" sz="1600" b="1" dirty="0">
                <a:latin typeface="Courier New" charset="0"/>
              </a:rPr>
            </a:br>
            <a:r>
              <a:rPr lang="en-US" altLang="en-US" sz="3200" dirty="0"/>
              <a:t>(but only ok if the vehicle really is a </a:t>
            </a:r>
            <a:r>
              <a:rPr lang="en-US" altLang="en-US" sz="3200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altLang="en-US" sz="3200" dirty="0"/>
              <a:t>!)</a:t>
            </a:r>
            <a:endParaRPr lang="en-GB" altLang="en-US" sz="3200" dirty="0">
              <a:latin typeface="Times" charset="0"/>
            </a:endParaRP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GB">
                <a:cs typeface="+mj-cs"/>
              </a:rPr>
              <a:t>Casting</a:t>
            </a:r>
          </a:p>
        </p:txBody>
      </p:sp>
      <p:sp>
        <p:nvSpPr>
          <p:cNvPr id="271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defRPr/>
            </a:pPr>
            <a:r>
              <a:rPr lang="en-GB">
                <a:cs typeface="+mn-cs"/>
              </a:rPr>
              <a:t>An object type in parentheses.</a:t>
            </a:r>
            <a:endParaRPr lang="en-GB" sz="2400" b="1">
              <a:latin typeface="Courier New" pitchFamily="-32" charset="0"/>
            </a:endParaRPr>
          </a:p>
          <a:p>
            <a:pPr eaLnBrk="1" hangingPunct="1">
              <a:defRPr/>
            </a:pPr>
            <a:r>
              <a:rPr lang="en-GB">
                <a:cs typeface="+mn-cs"/>
              </a:rPr>
              <a:t>Used to overcome 'type loss'.</a:t>
            </a:r>
          </a:p>
          <a:p>
            <a:pPr eaLnBrk="1" hangingPunct="1">
              <a:defRPr/>
            </a:pPr>
            <a:r>
              <a:rPr lang="en-GB">
                <a:cs typeface="+mn-cs"/>
              </a:rPr>
              <a:t>The object is not changed in any way.</a:t>
            </a:r>
          </a:p>
          <a:p>
            <a:pPr eaLnBrk="1" hangingPunct="1">
              <a:defRPr/>
            </a:pPr>
            <a:r>
              <a:rPr lang="en-GB">
                <a:cs typeface="+mn-cs"/>
              </a:rPr>
              <a:t>A runtime check is made to ensure the object really is of that type:</a:t>
            </a:r>
          </a:p>
          <a:p>
            <a:pPr lvl="1" eaLnBrk="1" hangingPunct="1">
              <a:defRPr/>
            </a:pPr>
            <a:r>
              <a:rPr lang="en-GB" b="1">
                <a:latin typeface="Courier New" pitchFamily="-32" charset="0"/>
              </a:rPr>
              <a:t>ClassCastException</a:t>
            </a:r>
            <a:r>
              <a:rPr lang="en-GB"/>
              <a:t> if it isn't!</a:t>
            </a:r>
          </a:p>
          <a:p>
            <a:pPr eaLnBrk="1" hangingPunct="1">
              <a:defRPr/>
            </a:pPr>
            <a:r>
              <a:rPr lang="en-GB">
                <a:cs typeface="+mn-cs"/>
              </a:rPr>
              <a:t>Use it sparingly.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The Object class</a:t>
            </a:r>
          </a:p>
        </p:txBody>
      </p:sp>
      <p:pic>
        <p:nvPicPr>
          <p:cNvPr id="84995" name="Picture 6" descr="fig8-14-colou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466" y="2041847"/>
            <a:ext cx="7591794" cy="4195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3" name="Text Box 5"/>
          <p:cNvSpPr txBox="1">
            <a:spLocks noChangeArrowheads="1"/>
          </p:cNvSpPr>
          <p:nvPr/>
        </p:nvSpPr>
        <p:spPr bwMode="auto">
          <a:xfrm>
            <a:off x="7032104" y="2204864"/>
            <a:ext cx="266429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r>
              <a:rPr lang="en-GB" sz="2400" b="0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All classes inherit from </a:t>
            </a:r>
            <a:r>
              <a:rPr lang="en-GB" sz="2400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Object</a:t>
            </a:r>
            <a:r>
              <a:rPr lang="en-GB" sz="2400" b="0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.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Polymorphic collections</a:t>
            </a:r>
          </a:p>
        </p:txBody>
      </p:sp>
      <p:sp>
        <p:nvSpPr>
          <p:cNvPr id="197636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 eaLnBrk="1" hangingPunct="1">
              <a:defRPr/>
            </a:pPr>
            <a:r>
              <a:rPr lang="en-GB" dirty="0">
                <a:cs typeface="+mn-cs"/>
              </a:rPr>
              <a:t>All collections are polymorphic.</a:t>
            </a:r>
          </a:p>
          <a:p>
            <a:pPr eaLnBrk="1" hangingPunct="1">
              <a:defRPr/>
            </a:pPr>
            <a:r>
              <a:rPr lang="en-GB" dirty="0">
                <a:cs typeface="+mn-cs"/>
              </a:rPr>
              <a:t>The elements could simply be of type </a:t>
            </a:r>
            <a:r>
              <a:rPr lang="en-GB" sz="4300" b="1" dirty="0">
                <a:latin typeface="Courier New"/>
                <a:cs typeface="Courier New"/>
              </a:rPr>
              <a:t>Object</a:t>
            </a:r>
            <a:r>
              <a:rPr lang="en-GB" dirty="0">
                <a:cs typeface="+mn-cs"/>
              </a:rPr>
              <a:t>.</a:t>
            </a:r>
            <a:br>
              <a:rPr lang="en-GB" dirty="0">
                <a:cs typeface="+mn-cs"/>
              </a:rPr>
            </a:br>
            <a:br>
              <a:rPr lang="en-GB" dirty="0">
                <a:cs typeface="+mn-cs"/>
              </a:rPr>
            </a:br>
            <a:r>
              <a:rPr lang="en-US" sz="3000" b="1" dirty="0">
                <a:latin typeface="Courier New" pitchFamily="-32" charset="0"/>
              </a:rPr>
              <a:t>public void add(Object element)</a:t>
            </a:r>
            <a:br>
              <a:rPr lang="en-US" sz="2800" b="1" dirty="0">
                <a:latin typeface="Courier New" pitchFamily="-32" charset="0"/>
              </a:rPr>
            </a:br>
            <a:br>
              <a:rPr lang="en-US" sz="3000" b="1" dirty="0">
                <a:latin typeface="Courier New" pitchFamily="-32" charset="0"/>
              </a:rPr>
            </a:br>
            <a:r>
              <a:rPr lang="en-US" sz="3000" b="1" dirty="0">
                <a:latin typeface="Courier New" pitchFamily="-32" charset="0"/>
              </a:rPr>
              <a:t>public Object get(int index)</a:t>
            </a:r>
          </a:p>
          <a:p>
            <a:pPr eaLnBrk="1" hangingPunct="1">
              <a:defRPr/>
            </a:pPr>
            <a:r>
              <a:rPr lang="en-US" dirty="0">
                <a:cs typeface="+mn-cs"/>
              </a:rPr>
              <a:t>Usually avoided by using a type parameter with the collection.</a:t>
            </a:r>
            <a:endParaRPr lang="en-US" sz="2800" dirty="0"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Polymorphic collections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en-US" dirty="0"/>
              <a:t>A type parameter limits the degree of polymorphism: </a:t>
            </a:r>
            <a:r>
              <a:rPr lang="en-US" altLang="en-US" sz="4200" b="1" dirty="0">
                <a:latin typeface="Courier New" charset="0"/>
              </a:rPr>
              <a:t>ArrayList&lt;Post&gt;</a:t>
            </a:r>
          </a:p>
          <a:p>
            <a:r>
              <a:rPr lang="en-US" altLang="en-US" dirty="0"/>
              <a:t>Collection methods are then typed.</a:t>
            </a:r>
          </a:p>
          <a:p>
            <a:r>
              <a:rPr lang="en-US" altLang="en-US" dirty="0"/>
              <a:t>Without a type parameter, </a:t>
            </a:r>
            <a:r>
              <a:rPr lang="en-US" altLang="en-US" sz="4200" b="1" dirty="0">
                <a:latin typeface="Courier New" charset="0"/>
              </a:rPr>
              <a:t>ArrayList&lt;Object&gt; </a:t>
            </a:r>
            <a:r>
              <a:rPr lang="en-US" altLang="en-US" dirty="0"/>
              <a:t>is implied.</a:t>
            </a:r>
          </a:p>
          <a:p>
            <a:pPr eaLnBrk="1" hangingPunct="1"/>
            <a:r>
              <a:rPr lang="en-GB" altLang="en-US" dirty="0"/>
              <a:t>Likely to get an </a:t>
            </a:r>
            <a:r>
              <a:rPr lang="en-GB" altLang="en-US" i="1" dirty="0"/>
              <a:t>“</a:t>
            </a:r>
            <a:r>
              <a:rPr lang="en-GB" altLang="ja-JP" i="1" dirty="0"/>
              <a:t>unchecked or unsafe operations</a:t>
            </a:r>
            <a:r>
              <a:rPr lang="en-GB" altLang="en-US" i="1" dirty="0"/>
              <a:t>”</a:t>
            </a:r>
            <a:r>
              <a:rPr lang="en-GB" altLang="ja-JP" i="1" dirty="0"/>
              <a:t> </a:t>
            </a:r>
            <a:r>
              <a:rPr lang="en-GB" altLang="ja-JP" dirty="0"/>
              <a:t>warning.</a:t>
            </a:r>
          </a:p>
          <a:p>
            <a:pPr eaLnBrk="1" hangingPunct="1"/>
            <a:r>
              <a:rPr lang="en-GB" altLang="en-US" dirty="0"/>
              <a:t>More likely to have to use casts.</a:t>
            </a:r>
          </a:p>
          <a:p>
            <a:endParaRPr lang="en-US" altLang="en-US" dirty="0"/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Review</a:t>
            </a:r>
          </a:p>
        </p:txBody>
      </p:sp>
      <p:sp>
        <p:nvSpPr>
          <p:cNvPr id="167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GB" sz="3200" dirty="0"/>
              <a:t>Inheritance allows the definition of classes as extensions of other classes.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GB" sz="3200" dirty="0"/>
              <a:t>Inheritance: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GB" sz="2800" dirty="0"/>
              <a:t>avoids code duplication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GB" sz="2800" dirty="0"/>
              <a:t>allows code reuse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GB" sz="2800" dirty="0"/>
              <a:t>simplifies the code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GB" sz="2800" dirty="0"/>
              <a:t>simplifies maintenance and extending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GB" sz="3200" dirty="0"/>
              <a:t>Variables can hold subtype objects.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GB" sz="3200" dirty="0"/>
              <a:t>Subtypes can be used wherever supertype objects are expected (substitution).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Network objects</a:t>
            </a:r>
          </a:p>
        </p:txBody>
      </p:sp>
      <p:pic>
        <p:nvPicPr>
          <p:cNvPr id="21507" name="Picture 2" descr="fig8-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319" y="1988840"/>
            <a:ext cx="7199362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Network classes</a:t>
            </a:r>
          </a:p>
        </p:txBody>
      </p:sp>
      <p:pic>
        <p:nvPicPr>
          <p:cNvPr id="23555" name="Picture 1" descr="fig8-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000" y="1988840"/>
            <a:ext cx="6855999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Network object model</a:t>
            </a:r>
          </a:p>
        </p:txBody>
      </p:sp>
      <p:pic>
        <p:nvPicPr>
          <p:cNvPr id="25603" name="Picture 2" descr="fig8-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6319" y="1916832"/>
            <a:ext cx="7599362" cy="422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Class diagram</a:t>
            </a:r>
          </a:p>
        </p:txBody>
      </p:sp>
      <p:pic>
        <p:nvPicPr>
          <p:cNvPr id="27651" name="Picture 1" descr="fig8-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664" y="1916832"/>
            <a:ext cx="6048672" cy="4319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911424" y="2816931"/>
            <a:ext cx="4295775" cy="1224136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3200" dirty="0" err="1">
                <a:latin typeface="Tw Cen MT" panose="020B0602020104020603" pitchFamily="34" charset="77"/>
              </a:rPr>
              <a:t>MessagePost</a:t>
            </a:r>
            <a:r>
              <a:rPr lang="en-US" sz="3200" dirty="0">
                <a:latin typeface="Tw Cen MT" panose="020B0602020104020603" pitchFamily="34" charset="77"/>
              </a:rPr>
              <a:t> source code</a:t>
            </a:r>
            <a:br>
              <a:rPr lang="en-US" sz="3200" dirty="0">
                <a:latin typeface="Tw Cen MT" panose="020B0602020104020603" pitchFamily="34" charset="77"/>
              </a:rPr>
            </a:br>
            <a:r>
              <a:rPr lang="en-GB" sz="3200" b="0" i="1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Just an outline</a:t>
            </a:r>
            <a:endParaRPr lang="en-US" sz="3200" dirty="0">
              <a:latin typeface="Tw Cen MT" panose="020B0602020104020603" pitchFamily="34" charset="77"/>
            </a:endParaRP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 rot="16200000">
            <a:off x="5369476" y="751504"/>
            <a:ext cx="5570756" cy="5354992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public class </a:t>
            </a:r>
            <a:r>
              <a:rPr lang="en-AU" sz="1400" dirty="0" err="1">
                <a:solidFill>
                  <a:srgbClr val="000000"/>
                </a:solidFill>
              </a:rPr>
              <a:t>MessagePost</a:t>
            </a:r>
            <a:endParaRPr lang="en-AU" sz="14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{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private String username;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private String message;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private long timestamp;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private </a:t>
            </a:r>
            <a:r>
              <a:rPr lang="en-AU" sz="1400" dirty="0" err="1">
                <a:solidFill>
                  <a:srgbClr val="000000"/>
                </a:solidFill>
              </a:rPr>
              <a:t>int</a:t>
            </a:r>
            <a:r>
              <a:rPr lang="en-AU" sz="1400" dirty="0">
                <a:solidFill>
                  <a:srgbClr val="000000"/>
                </a:solidFill>
              </a:rPr>
              <a:t> likes;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private </a:t>
            </a:r>
            <a:r>
              <a:rPr lang="en-AU" sz="1400" dirty="0" err="1">
                <a:solidFill>
                  <a:srgbClr val="000000"/>
                </a:solidFill>
              </a:rPr>
              <a:t>ArrayList</a:t>
            </a:r>
            <a:r>
              <a:rPr lang="en-AU" sz="1400" dirty="0">
                <a:solidFill>
                  <a:srgbClr val="000000"/>
                </a:solidFill>
              </a:rPr>
              <a:t>&lt;String&gt; comments;</a:t>
            </a:r>
          </a:p>
          <a:p>
            <a:pPr>
              <a:spcBef>
                <a:spcPct val="0"/>
              </a:spcBef>
              <a:defRPr/>
            </a:pPr>
            <a:endParaRPr lang="en-AU" sz="14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public </a:t>
            </a:r>
            <a:r>
              <a:rPr lang="en-AU" sz="1400" dirty="0" err="1">
                <a:solidFill>
                  <a:srgbClr val="000000"/>
                </a:solidFill>
              </a:rPr>
              <a:t>MessagePost</a:t>
            </a:r>
            <a:r>
              <a:rPr lang="en-AU" sz="1400" dirty="0">
                <a:solidFill>
                  <a:srgbClr val="000000"/>
                </a:solidFill>
              </a:rPr>
              <a:t>(String author, String text)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{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	username = author;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	message = text;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	timestamp = </a:t>
            </a:r>
            <a:r>
              <a:rPr lang="en-AU" sz="1400" dirty="0" err="1">
                <a:solidFill>
                  <a:srgbClr val="000000"/>
                </a:solidFill>
              </a:rPr>
              <a:t>System.currentTimeMillis</a:t>
            </a:r>
            <a:r>
              <a:rPr lang="en-AU" sz="1400" dirty="0">
                <a:solidFill>
                  <a:srgbClr val="000000"/>
                </a:solidFill>
              </a:rPr>
              <a:t>();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	likes = 0;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	comments = new </a:t>
            </a:r>
            <a:r>
              <a:rPr lang="en-AU" sz="1400" dirty="0" err="1">
                <a:solidFill>
                  <a:srgbClr val="000000"/>
                </a:solidFill>
              </a:rPr>
              <a:t>ArrayList</a:t>
            </a:r>
            <a:r>
              <a:rPr lang="en-AU" sz="1400" dirty="0">
                <a:solidFill>
                  <a:srgbClr val="000000"/>
                </a:solidFill>
              </a:rPr>
              <a:t>&lt;&gt;();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}</a:t>
            </a:r>
          </a:p>
          <a:p>
            <a:pPr>
              <a:spcBef>
                <a:spcPct val="0"/>
              </a:spcBef>
              <a:defRPr/>
            </a:pPr>
            <a:endParaRPr lang="en-AU" sz="14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public void </a:t>
            </a:r>
            <a:r>
              <a:rPr lang="en-AU" sz="1400" dirty="0" err="1">
                <a:solidFill>
                  <a:srgbClr val="000000"/>
                </a:solidFill>
              </a:rPr>
              <a:t>addComment</a:t>
            </a:r>
            <a:r>
              <a:rPr lang="en-AU" sz="1400" dirty="0">
                <a:solidFill>
                  <a:srgbClr val="000000"/>
                </a:solidFill>
              </a:rPr>
              <a:t>(String text) ...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	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public void like() ...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public void display() ...</a:t>
            </a:r>
          </a:p>
          <a:p>
            <a:pPr>
              <a:spcBef>
                <a:spcPct val="0"/>
              </a:spcBef>
              <a:defRPr/>
            </a:pPr>
            <a:endParaRPr lang="en-AU" sz="14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   ...</a:t>
            </a:r>
          </a:p>
          <a:p>
            <a:pPr>
              <a:spcBef>
                <a:spcPct val="0"/>
              </a:spcBef>
              <a:defRPr/>
            </a:pPr>
            <a:r>
              <a:rPr lang="en-AU" sz="1400" dirty="0">
                <a:solidFill>
                  <a:srgbClr val="000000"/>
                </a:solidFill>
              </a:rPr>
              <a:t>}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EBA8C-B542-9A41-FEB8-143CD14C5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>
            <a:extLst>
              <a:ext uri="{FF2B5EF4-FFF2-40B4-BE49-F238E27FC236}">
                <a16:creationId xmlns:a16="http://schemas.microsoft.com/office/drawing/2014/main" id="{8A169A62-3232-342C-B786-96043E4E229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09758" y="2819398"/>
            <a:ext cx="4295775" cy="12192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3200" dirty="0" err="1">
                <a:latin typeface="Tw Cen MT" panose="020B0602020104020603" pitchFamily="34" charset="77"/>
              </a:rPr>
              <a:t>PhotoPost</a:t>
            </a:r>
            <a:r>
              <a:rPr lang="en-US" sz="3200" dirty="0">
                <a:latin typeface="Tw Cen MT" panose="020B0602020104020603" pitchFamily="34" charset="77"/>
              </a:rPr>
              <a:t> source code</a:t>
            </a:r>
            <a:br>
              <a:rPr lang="en-US" sz="3200" dirty="0">
                <a:latin typeface="Tw Cen MT" panose="020B0602020104020603" pitchFamily="34" charset="77"/>
              </a:rPr>
            </a:br>
            <a:r>
              <a:rPr lang="en-GB" sz="3200" b="0" i="1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77"/>
              </a:rPr>
              <a:t>Just an outline</a:t>
            </a:r>
            <a:endParaRPr lang="en-US" sz="3200" dirty="0">
              <a:latin typeface="Tw Cen MT" panose="020B0602020104020603" pitchFamily="34" charset="77"/>
            </a:endParaRPr>
          </a:p>
        </p:txBody>
      </p:sp>
      <p:sp>
        <p:nvSpPr>
          <p:cNvPr id="2" name="Text Box 4">
            <a:extLst>
              <a:ext uri="{FF2B5EF4-FFF2-40B4-BE49-F238E27FC236}">
                <a16:creationId xmlns:a16="http://schemas.microsoft.com/office/drawing/2014/main" id="{A167EF6A-4F2C-A63E-1EEA-57BE63678ED4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5107988" y="644103"/>
            <a:ext cx="5570756" cy="5569794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public class </a:t>
            </a:r>
            <a:r>
              <a:rPr lang="en-AU" altLang="en-US" sz="1400" dirty="0" err="1">
                <a:solidFill>
                  <a:srgbClr val="000000"/>
                </a:solidFill>
              </a:rPr>
              <a:t>PhotoPost</a:t>
            </a:r>
            <a:endParaRPr lang="en-AU" altLang="en-US" sz="14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{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private String username;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private String filename;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private String caption;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private long timestamp;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private </a:t>
            </a:r>
            <a:r>
              <a:rPr lang="en-AU" altLang="en-US" sz="1400" dirty="0" err="1">
                <a:solidFill>
                  <a:srgbClr val="000000"/>
                </a:solidFill>
              </a:rPr>
              <a:t>int</a:t>
            </a:r>
            <a:r>
              <a:rPr lang="en-AU" altLang="en-US" sz="1400" dirty="0">
                <a:solidFill>
                  <a:srgbClr val="000000"/>
                </a:solidFill>
              </a:rPr>
              <a:t> likes;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private </a:t>
            </a:r>
            <a:r>
              <a:rPr lang="en-AU" altLang="en-US" sz="1400" dirty="0" err="1">
                <a:solidFill>
                  <a:srgbClr val="000000"/>
                </a:solidFill>
              </a:rPr>
              <a:t>ArrayList</a:t>
            </a:r>
            <a:r>
              <a:rPr lang="en-AU" altLang="en-US" sz="1400" dirty="0">
                <a:solidFill>
                  <a:srgbClr val="000000"/>
                </a:solidFill>
              </a:rPr>
              <a:t>&lt;String&gt; comments;</a:t>
            </a:r>
          </a:p>
          <a:p>
            <a:pPr>
              <a:spcBef>
                <a:spcPct val="0"/>
              </a:spcBef>
            </a:pPr>
            <a:endParaRPr lang="en-AU" altLang="en-US" sz="14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public </a:t>
            </a:r>
            <a:r>
              <a:rPr lang="en-AU" altLang="en-US" sz="1400" dirty="0" err="1">
                <a:solidFill>
                  <a:srgbClr val="000000"/>
                </a:solidFill>
              </a:rPr>
              <a:t>PhotoPost</a:t>
            </a:r>
            <a:r>
              <a:rPr lang="en-AU" altLang="en-US" sz="1400" dirty="0">
                <a:solidFill>
                  <a:srgbClr val="000000"/>
                </a:solidFill>
              </a:rPr>
              <a:t>(String author, String filename,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                 String caption)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{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	username = author;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	</a:t>
            </a:r>
            <a:r>
              <a:rPr lang="en-AU" altLang="en-US" sz="1400" dirty="0" err="1">
                <a:solidFill>
                  <a:srgbClr val="000000"/>
                </a:solidFill>
              </a:rPr>
              <a:t>this.filename</a:t>
            </a:r>
            <a:r>
              <a:rPr lang="en-AU" altLang="en-US" sz="1400" dirty="0">
                <a:solidFill>
                  <a:srgbClr val="000000"/>
                </a:solidFill>
              </a:rPr>
              <a:t> = filename;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	</a:t>
            </a:r>
            <a:r>
              <a:rPr lang="en-AU" altLang="en-US" sz="1400" dirty="0" err="1">
                <a:solidFill>
                  <a:srgbClr val="000000"/>
                </a:solidFill>
              </a:rPr>
              <a:t>this.caption</a:t>
            </a:r>
            <a:r>
              <a:rPr lang="en-AU" altLang="en-US" sz="1400" dirty="0">
                <a:solidFill>
                  <a:srgbClr val="000000"/>
                </a:solidFill>
              </a:rPr>
              <a:t> = caption;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	timestamp = </a:t>
            </a:r>
            <a:r>
              <a:rPr lang="en-AU" altLang="en-US" sz="1400" dirty="0" err="1">
                <a:solidFill>
                  <a:srgbClr val="000000"/>
                </a:solidFill>
              </a:rPr>
              <a:t>System.currentTimeMillis</a:t>
            </a:r>
            <a:r>
              <a:rPr lang="en-AU" altLang="en-US" sz="1400" dirty="0">
                <a:solidFill>
                  <a:srgbClr val="000000"/>
                </a:solidFill>
              </a:rPr>
              <a:t>();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	likes = 0;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	comments = new </a:t>
            </a:r>
            <a:r>
              <a:rPr lang="en-AU" altLang="en-US" sz="1400" dirty="0" err="1">
                <a:solidFill>
                  <a:srgbClr val="000000"/>
                </a:solidFill>
              </a:rPr>
              <a:t>ArrayList</a:t>
            </a:r>
            <a:r>
              <a:rPr lang="en-AU" altLang="en-US" sz="1400" dirty="0">
                <a:solidFill>
                  <a:srgbClr val="000000"/>
                </a:solidFill>
              </a:rPr>
              <a:t>&lt;&gt;();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}</a:t>
            </a:r>
          </a:p>
          <a:p>
            <a:pPr>
              <a:spcBef>
                <a:spcPct val="0"/>
              </a:spcBef>
            </a:pPr>
            <a:endParaRPr lang="en-AU" altLang="en-US" sz="1400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public void </a:t>
            </a:r>
            <a:r>
              <a:rPr lang="en-AU" altLang="en-US" sz="1400" dirty="0" err="1">
                <a:solidFill>
                  <a:srgbClr val="000000"/>
                </a:solidFill>
              </a:rPr>
              <a:t>addComment</a:t>
            </a:r>
            <a:r>
              <a:rPr lang="en-AU" altLang="en-US" sz="1400" dirty="0">
                <a:solidFill>
                  <a:srgbClr val="000000"/>
                </a:solidFill>
              </a:rPr>
              <a:t>(String text) ...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public void like() …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public void display() …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   ...</a:t>
            </a:r>
          </a:p>
          <a:p>
            <a:pPr>
              <a:spcBef>
                <a:spcPct val="0"/>
              </a:spcBef>
            </a:pPr>
            <a:r>
              <a:rPr lang="en-AU" altLang="en-US" sz="1400" dirty="0">
                <a:solidFill>
                  <a:srgbClr val="00000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2400283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Theme5">
  <a:themeElements>
    <a:clrScheme name="objects-first-6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bjects-first-6e">
      <a:majorFont>
        <a:latin typeface="Helvetica"/>
        <a:ea typeface="Helvetica"/>
        <a:cs typeface="Helvetica"/>
      </a:majorFont>
      <a:minorFont>
        <a:latin typeface="Times Roman"/>
        <a:ea typeface="Times Roman"/>
        <a:cs typeface="Times Roman"/>
      </a:minorFont>
    </a:fontScheme>
    <a:fmtScheme name="objects-first-6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76200" dist="381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508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chemeClr val="accent1"/>
          </a:solidFill>
          <a:prstDash val="solid"/>
          <a:round/>
        </a:ln>
        <a:effectLst>
          <a:outerShdw blurRad="76200" dist="381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Theme5" id="{7463D3D9-3C38-F340-8013-6B5B2B69D8C7}" vid="{80E05BFF-A530-C346-91A6-F798A848294F}"/>
    </a:ext>
  </a:extLst>
</a:theme>
</file>

<file path=ppt/theme/theme2.xml><?xml version="1.0" encoding="utf-8"?>
<a:theme xmlns:a="http://schemas.openxmlformats.org/drawingml/2006/main" name="1_OFWJ-7e">
  <a:themeElements>
    <a:clrScheme name="objects-first-6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bjects-first-6e">
      <a:majorFont>
        <a:latin typeface="Helvetica"/>
        <a:ea typeface="Helvetica"/>
        <a:cs typeface="Helvetica"/>
      </a:majorFont>
      <a:minorFont>
        <a:latin typeface="Times Roman"/>
        <a:ea typeface="Times Roman"/>
        <a:cs typeface="Times Roman"/>
      </a:minorFont>
    </a:fontScheme>
    <a:fmtScheme name="objects-first-6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76200" dist="381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508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chemeClr val="accent1"/>
          </a:solidFill>
          <a:prstDash val="solid"/>
          <a:round/>
        </a:ln>
        <a:effectLst>
          <a:outerShdw blurRad="76200" dist="381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WJ-7e" id="{7DC09FEA-DA55-6A45-B872-CEBA92787FA5}" vid="{28F90C76-D640-CC45-9D44-CE7079CB9D4D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OFWJ-7e</Template>
  <TotalTime>1909</TotalTime>
  <Words>1944</Words>
  <Application>Microsoft Macintosh PowerPoint</Application>
  <PresentationFormat>Widescreen</PresentationFormat>
  <Paragraphs>412</Paragraphs>
  <Slides>38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50" baseType="lpstr">
      <vt:lpstr>ＭＳ Ｐゴシック</vt:lpstr>
      <vt:lpstr>Arial</vt:lpstr>
      <vt:lpstr>Courier</vt:lpstr>
      <vt:lpstr>Courier New</vt:lpstr>
      <vt:lpstr>Times</vt:lpstr>
      <vt:lpstr>Times New Roman</vt:lpstr>
      <vt:lpstr>Times Roman</vt:lpstr>
      <vt:lpstr>Trebuchet MS</vt:lpstr>
      <vt:lpstr>Tw Cen MT</vt:lpstr>
      <vt:lpstr>Verdana</vt:lpstr>
      <vt:lpstr>Theme5</vt:lpstr>
      <vt:lpstr>1_OFWJ-7e</vt:lpstr>
      <vt:lpstr>Improving structure with inheritance</vt:lpstr>
      <vt:lpstr>Main concepts to be covered</vt:lpstr>
      <vt:lpstr>The Network example</vt:lpstr>
      <vt:lpstr>Network objects</vt:lpstr>
      <vt:lpstr>Network classes</vt:lpstr>
      <vt:lpstr>Network object model</vt:lpstr>
      <vt:lpstr>Class diagram</vt:lpstr>
      <vt:lpstr>MessagePost source code Just an outline</vt:lpstr>
      <vt:lpstr>PhotoPost source code Just an outline</vt:lpstr>
      <vt:lpstr>PowerPoint Presentation</vt:lpstr>
      <vt:lpstr>Critique of Network</vt:lpstr>
      <vt:lpstr>Using inheritance</vt:lpstr>
      <vt:lpstr>Using inheritance</vt:lpstr>
      <vt:lpstr>Inheritance hierarchies</vt:lpstr>
      <vt:lpstr>Inheritance in Java</vt:lpstr>
      <vt:lpstr>Superclass</vt:lpstr>
      <vt:lpstr>Subclasses</vt:lpstr>
      <vt:lpstr>Inheritance and constructors</vt:lpstr>
      <vt:lpstr>Inheritance and constructors</vt:lpstr>
      <vt:lpstr>Superclass constructor call</vt:lpstr>
      <vt:lpstr>Adding more item types</vt:lpstr>
      <vt:lpstr>Deeper hierarchies</vt:lpstr>
      <vt:lpstr>Review (so far)</vt:lpstr>
      <vt:lpstr>Subclasses and subtyping</vt:lpstr>
      <vt:lpstr>Subtyping and assignment</vt:lpstr>
      <vt:lpstr>Revised NewsFeed source code</vt:lpstr>
      <vt:lpstr>New NewsFeed source code</vt:lpstr>
      <vt:lpstr>Subtyping</vt:lpstr>
      <vt:lpstr>Subtyping and parameter passing</vt:lpstr>
      <vt:lpstr>Object diagram</vt:lpstr>
      <vt:lpstr>Class diagram</vt:lpstr>
      <vt:lpstr>Polymorphic variables</vt:lpstr>
      <vt:lpstr>Casting</vt:lpstr>
      <vt:lpstr>Casting</vt:lpstr>
      <vt:lpstr>The Object class</vt:lpstr>
      <vt:lpstr>Polymorphic collections</vt:lpstr>
      <vt:lpstr>Polymorphic collections</vt:lpstr>
      <vt:lpstr>Review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Objects First With Java - Chapter 8</dc:title>
  <dc:subject/>
  <dc:creator>David J. Barnes, Michael Kölling</dc:creator>
  <cp:keywords/>
  <dc:description>Copyright © David J. Barnes, Michael Kölling_x000d_</dc:description>
  <cp:lastModifiedBy>David Barnes</cp:lastModifiedBy>
  <cp:revision>295</cp:revision>
  <cp:lastPrinted>2003-09-01T07:44:17Z</cp:lastPrinted>
  <dcterms:created xsi:type="dcterms:W3CDTF">2009-04-22T19:24:48Z</dcterms:created>
  <dcterms:modified xsi:type="dcterms:W3CDTF">2025-03-11T16:22:04Z</dcterms:modified>
  <cp:category/>
</cp:coreProperties>
</file>

<file path=docProps/thumbnail.jpeg>
</file>